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1"/>
  </p:sldMasterIdLst>
  <p:notesMasterIdLst>
    <p:notesMasterId r:id="rId13"/>
  </p:notesMasterIdLst>
  <p:sldIdLst>
    <p:sldId id="259" r:id="rId2"/>
    <p:sldId id="262" r:id="rId3"/>
    <p:sldId id="284" r:id="rId4"/>
    <p:sldId id="278" r:id="rId5"/>
    <p:sldId id="275" r:id="rId6"/>
    <p:sldId id="285" r:id="rId7"/>
    <p:sldId id="271" r:id="rId8"/>
    <p:sldId id="287" r:id="rId9"/>
    <p:sldId id="270" r:id="rId10"/>
    <p:sldId id="281" r:id="rId11"/>
    <p:sldId id="279" r:id="rId1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10"/>
    <p:restoredTop sz="94681"/>
  </p:normalViewPr>
  <p:slideViewPr>
    <p:cSldViewPr snapToGrid="0">
      <p:cViewPr varScale="1">
        <p:scale>
          <a:sx n="133" d="100"/>
          <a:sy n="133" d="100"/>
        </p:scale>
        <p:origin x="1116" y="150"/>
      </p:cViewPr>
      <p:guideLst>
        <p:guide orient="horz" pos="1620"/>
        <p:guide pos="288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dgar Gerardo Chinchilla Arias" userId="857394d6-50d8-409c-90d1-b031987dd745" providerId="ADAL" clId="{F6E093BD-A012-47F3-A38F-AEB76139DCE3}"/>
    <pc:docChg chg="modSld">
      <pc:chgData name="Edgar Gerardo Chinchilla Arias" userId="857394d6-50d8-409c-90d1-b031987dd745" providerId="ADAL" clId="{F6E093BD-A012-47F3-A38F-AEB76139DCE3}" dt="2026-02-26T21:49:12.469" v="21" actId="20577"/>
      <pc:docMkLst>
        <pc:docMk/>
      </pc:docMkLst>
      <pc:sldChg chg="modSp mod">
        <pc:chgData name="Edgar Gerardo Chinchilla Arias" userId="857394d6-50d8-409c-90d1-b031987dd745" providerId="ADAL" clId="{F6E093BD-A012-47F3-A38F-AEB76139DCE3}" dt="2026-02-26T21:49:12.469" v="21" actId="20577"/>
        <pc:sldMkLst>
          <pc:docMk/>
          <pc:sldMk cId="2301418106" sldId="270"/>
        </pc:sldMkLst>
        <pc:graphicFrameChg chg="modGraphic">
          <ac:chgData name="Edgar Gerardo Chinchilla Arias" userId="857394d6-50d8-409c-90d1-b031987dd745" providerId="ADAL" clId="{F6E093BD-A012-47F3-A38F-AEB76139DCE3}" dt="2026-02-26T21:49:12.469" v="21" actId="20577"/>
          <ac:graphicFrameMkLst>
            <pc:docMk/>
            <pc:sldMk cId="2301418106" sldId="270"/>
            <ac:graphicFrameMk id="4" creationId="{E4E92B3A-E000-07DC-25EB-0C3DD19A9FBA}"/>
          </ac:graphicFrameMkLst>
        </pc:graphicFrameChg>
      </pc:sldChg>
      <pc:sldChg chg="modSp mod">
        <pc:chgData name="Edgar Gerardo Chinchilla Arias" userId="857394d6-50d8-409c-90d1-b031987dd745" providerId="ADAL" clId="{F6E093BD-A012-47F3-A38F-AEB76139DCE3}" dt="2026-02-17T17:54:50.490" v="2" actId="1076"/>
        <pc:sldMkLst>
          <pc:docMk/>
          <pc:sldMk cId="3283526483" sldId="271"/>
        </pc:sldMkLst>
        <pc:spChg chg="mod">
          <ac:chgData name="Edgar Gerardo Chinchilla Arias" userId="857394d6-50d8-409c-90d1-b031987dd745" providerId="ADAL" clId="{F6E093BD-A012-47F3-A38F-AEB76139DCE3}" dt="2026-02-17T17:54:50.490" v="2" actId="1076"/>
          <ac:spMkLst>
            <pc:docMk/>
            <pc:sldMk cId="3283526483" sldId="271"/>
            <ac:spMk id="11" creationId="{012664D9-E688-D60B-A40E-93CB84BE01C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reserve="1">
  <p:cSld name="Front page">
    <p:bg>
      <p:bgPr>
        <a:blipFill dpi="0" rotWithShape="1">
          <a:blip r:embed="rId2">
            <a:lum/>
          </a:blip>
          <a:srcRect/>
          <a:stretch>
            <a:fillRect/>
          </a:stretch>
        </a:blipFill>
        <a:effectLst/>
      </p:bgPr>
    </p:bg>
    <p:spTree>
      <p:nvGrpSpPr>
        <p:cNvPr id="1" name="Shape 12"/>
        <p:cNvGrpSpPr/>
        <p:nvPr/>
      </p:nvGrpSpPr>
      <p:grpSpPr>
        <a:xfrm>
          <a:off x="0" y="0"/>
          <a:ext cx="0" cy="0"/>
          <a:chOff x="0" y="0"/>
          <a:chExt cx="0" cy="0"/>
        </a:xfrm>
      </p:grpSpPr>
      <p:sp>
        <p:nvSpPr>
          <p:cNvPr id="13" name="Google Shape;13;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
        <p:nvSpPr>
          <p:cNvPr id="14" name="Google Shape;14;p3"/>
          <p:cNvSpPr txBox="1">
            <a:spLocks noGrp="1"/>
          </p:cNvSpPr>
          <p:nvPr>
            <p:ph type="title"/>
          </p:nvPr>
        </p:nvSpPr>
        <p:spPr>
          <a:xfrm>
            <a:off x="334753" y="3323303"/>
            <a:ext cx="5308963" cy="1339914"/>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4800" b="1" i="0">
                <a:solidFill>
                  <a:schemeClr val="lt1"/>
                </a:solidFill>
                <a:latin typeface="Visby CF Bold" pitchFamily="2" charset="77"/>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dirty="0"/>
          </a:p>
        </p:txBody>
      </p:sp>
    </p:spTree>
    <p:extLst>
      <p:ext uri="{BB962C8B-B14F-4D97-AF65-F5344CB8AC3E}">
        <p14:creationId xmlns:p14="http://schemas.microsoft.com/office/powerpoint/2010/main" val="2447303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F5E5D-07C1-1059-BA91-149220BFC2B9}"/>
              </a:ext>
            </a:extLst>
          </p:cNvPr>
          <p:cNvSpPr>
            <a:spLocks noGrp="1"/>
          </p:cNvSpPr>
          <p:nvPr>
            <p:ph type="title"/>
          </p:nvPr>
        </p:nvSpPr>
        <p:spPr>
          <a:xfrm>
            <a:off x="585822" y="908488"/>
            <a:ext cx="5176151" cy="770000"/>
          </a:xfrm>
        </p:spPr>
        <p:txBody>
          <a:bodyPr>
            <a:noAutofit/>
          </a:bodyPr>
          <a:lstStyle>
            <a:lvl1pPr>
              <a:defRPr sz="4000" b="1" i="0">
                <a:solidFill>
                  <a:schemeClr val="bg1"/>
                </a:solidFill>
                <a:latin typeface="Visby CF Bold" pitchFamily="2" charset="77"/>
              </a:defRPr>
            </a:lvl1pPr>
          </a:lstStyle>
          <a:p>
            <a:r>
              <a:rPr lang="en-US" dirty="0"/>
              <a:t>Click to edit</a:t>
            </a:r>
            <a:endParaRPr lang="en-CR" dirty="0"/>
          </a:p>
        </p:txBody>
      </p:sp>
      <p:sp>
        <p:nvSpPr>
          <p:cNvPr id="3" name="Slide Number Placeholder 2">
            <a:extLst>
              <a:ext uri="{FF2B5EF4-FFF2-40B4-BE49-F238E27FC236}">
                <a16:creationId xmlns:a16="http://schemas.microsoft.com/office/drawing/2014/main" id="{BA469C73-8E5C-5B08-B75F-68A63DA54DE6}"/>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s" smtClean="0"/>
              <a:t>‹Nº›</a:t>
            </a:fld>
            <a:endParaRPr lang="es"/>
          </a:p>
        </p:txBody>
      </p:sp>
    </p:spTree>
    <p:extLst>
      <p:ext uri="{BB962C8B-B14F-4D97-AF65-F5344CB8AC3E}">
        <p14:creationId xmlns:p14="http://schemas.microsoft.com/office/powerpoint/2010/main" val="1127601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blipFill>
          <a:blip r:embed="rId2">
            <a:alphaModFix/>
          </a:blip>
          <a:stretch>
            <a:fillRect/>
          </a:stretch>
        </a:blipFill>
        <a:effectLst/>
      </p:bgPr>
    </p:bg>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a:latin typeface="Visby CF Bold" pitchFamily="2" charset="77"/>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 name="Google Shape;21;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atin typeface="Visby CF" pitchFamily="2" charset="77"/>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2" name="Google Shape;22;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atin typeface="Visby CF" pitchFamily="2" charset="77"/>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570150" y="445025"/>
            <a:ext cx="6711300" cy="1031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a:latin typeface="Visby CF Bold" pitchFamily="2" charset="77"/>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26" name="Google Shape;26;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o e imagen gran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3565A-F91E-87C4-3852-3750DAB2CA1E}"/>
              </a:ext>
            </a:extLst>
          </p:cNvPr>
          <p:cNvSpPr>
            <a:spLocks noGrp="1"/>
          </p:cNvSpPr>
          <p:nvPr>
            <p:ph type="title"/>
          </p:nvPr>
        </p:nvSpPr>
        <p:spPr>
          <a:xfrm>
            <a:off x="311700" y="671167"/>
            <a:ext cx="3454055" cy="572700"/>
          </a:xfrm>
        </p:spPr>
        <p:txBody>
          <a:bodyPr/>
          <a:lstStyle>
            <a:lvl1pPr>
              <a:defRPr>
                <a:latin typeface="Visby CF" pitchFamily="2" charset="77"/>
              </a:defRPr>
            </a:lvl1pPr>
          </a:lstStyle>
          <a:p>
            <a:r>
              <a:rPr lang="en-US" dirty="0"/>
              <a:t>Click to edit</a:t>
            </a:r>
            <a:endParaRPr lang="en-CR" dirty="0"/>
          </a:p>
        </p:txBody>
      </p:sp>
      <p:sp>
        <p:nvSpPr>
          <p:cNvPr id="3" name="Slide Number Placeholder 2">
            <a:extLst>
              <a:ext uri="{FF2B5EF4-FFF2-40B4-BE49-F238E27FC236}">
                <a16:creationId xmlns:a16="http://schemas.microsoft.com/office/drawing/2014/main" id="{D5F9C67E-F03E-EDA4-DF39-A761781DDEEB}"/>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s" smtClean="0"/>
              <a:t>‹Nº›</a:t>
            </a:fld>
            <a:endParaRPr lang="es"/>
          </a:p>
        </p:txBody>
      </p:sp>
      <p:sp>
        <p:nvSpPr>
          <p:cNvPr id="9" name="Text Placeholder 8">
            <a:extLst>
              <a:ext uri="{FF2B5EF4-FFF2-40B4-BE49-F238E27FC236}">
                <a16:creationId xmlns:a16="http://schemas.microsoft.com/office/drawing/2014/main" id="{28E24179-0EED-2EAC-4616-23C991747912}"/>
              </a:ext>
            </a:extLst>
          </p:cNvPr>
          <p:cNvSpPr>
            <a:spLocks noGrp="1"/>
          </p:cNvSpPr>
          <p:nvPr>
            <p:ph type="body" sz="quarter" idx="11"/>
          </p:nvPr>
        </p:nvSpPr>
        <p:spPr>
          <a:xfrm>
            <a:off x="311700" y="1408177"/>
            <a:ext cx="3559175" cy="2979737"/>
          </a:xfrm>
        </p:spPr>
        <p:txBody>
          <a:bodyPr/>
          <a:lstStyle>
            <a:lvl1pPr>
              <a:defRPr>
                <a:latin typeface="Visby CF" pitchFamily="2" charset="77"/>
              </a:defRPr>
            </a:lvl1pPr>
            <a:lvl2pPr>
              <a:defRPr>
                <a:latin typeface="Visby CF" pitchFamily="2" charset="77"/>
              </a:defRPr>
            </a:lvl2pPr>
            <a:lvl3pPr>
              <a:defRPr>
                <a:latin typeface="Visby CF" pitchFamily="2" charset="77"/>
              </a:defRPr>
            </a:lvl3pPr>
            <a:lvl4pPr>
              <a:defRPr>
                <a:latin typeface="Visby CF" pitchFamily="2" charset="77"/>
              </a:defRPr>
            </a:lvl4pPr>
            <a:lvl5pPr>
              <a:defRPr>
                <a:latin typeface="Visby CF"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R" dirty="0"/>
          </a:p>
        </p:txBody>
      </p:sp>
      <p:sp>
        <p:nvSpPr>
          <p:cNvPr id="10" name="Picture Placeholder 9">
            <a:extLst>
              <a:ext uri="{FF2B5EF4-FFF2-40B4-BE49-F238E27FC236}">
                <a16:creationId xmlns:a16="http://schemas.microsoft.com/office/drawing/2014/main" id="{CD17314D-3E7C-75B9-EF54-59027D2C5F5C}"/>
              </a:ext>
            </a:extLst>
          </p:cNvPr>
          <p:cNvSpPr>
            <a:spLocks noGrp="1"/>
          </p:cNvSpPr>
          <p:nvPr>
            <p:ph type="pic" sz="quarter" idx="12"/>
          </p:nvPr>
        </p:nvSpPr>
        <p:spPr>
          <a:xfrm flipH="1">
            <a:off x="4465122" y="0"/>
            <a:ext cx="4690753" cy="5150389"/>
          </a:xfrm>
          <a:prstGeom prst="round1Rect">
            <a:avLst>
              <a:gd name="adj" fmla="val 44199"/>
            </a:avLst>
          </a:prstGeom>
        </p:spPr>
        <p:txBody>
          <a:bodyPr/>
          <a:lstStyle/>
          <a:p>
            <a:endParaRPr lang="en-CR" dirty="0"/>
          </a:p>
        </p:txBody>
      </p:sp>
    </p:spTree>
    <p:extLst>
      <p:ext uri="{BB962C8B-B14F-4D97-AF65-F5344CB8AC3E}">
        <p14:creationId xmlns:p14="http://schemas.microsoft.com/office/powerpoint/2010/main" val="96914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7"/>
        <p:cNvGrpSpPr/>
        <p:nvPr/>
      </p:nvGrpSpPr>
      <p:grpSpPr>
        <a:xfrm>
          <a:off x="0" y="0"/>
          <a:ext cx="0" cy="0"/>
          <a:chOff x="0" y="0"/>
          <a:chExt cx="0" cy="0"/>
        </a:xfrm>
      </p:grpSpPr>
      <p:sp>
        <p:nvSpPr>
          <p:cNvPr id="48" name="Google Shape;48;p11"/>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Clr>
                <a:schemeClr val="accent1"/>
              </a:buClr>
              <a:buSzPts val="1800"/>
              <a:buNone/>
              <a:defRPr>
                <a:solidFill>
                  <a:schemeClr val="accent1"/>
                </a:solidFill>
                <a:latin typeface="Visby CF" pitchFamily="2" charset="77"/>
              </a:defRPr>
            </a:lvl1pPr>
          </a:lstStyle>
          <a:p>
            <a:endParaRPr/>
          </a:p>
        </p:txBody>
      </p:sp>
      <p:sp>
        <p:nvSpPr>
          <p:cNvPr id="49" name="Google Shape;4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pic>
        <p:nvPicPr>
          <p:cNvPr id="50" name="Google Shape;50;p11"/>
          <p:cNvPicPr preferRelativeResize="0"/>
          <p:nvPr/>
        </p:nvPicPr>
        <p:blipFill>
          <a:blip r:embed="rId2">
            <a:alphaModFix/>
          </a:blip>
          <a:stretch>
            <a:fillRect/>
          </a:stretch>
        </p:blipFill>
        <p:spPr>
          <a:xfrm>
            <a:off x="7147237" y="301300"/>
            <a:ext cx="1699012" cy="6051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bg>
      <p:bgPr>
        <a:blipFill dpi="0" rotWithShape="1">
          <a:blip r:embed="rId2">
            <a:lum/>
          </a:blip>
          <a:srcRect/>
          <a:stretch>
            <a:fillRect/>
          </a:stretch>
        </a:blipFill>
        <a:effectLst/>
      </p:bgPr>
    </p:bg>
    <p:spTree>
      <p:nvGrpSpPr>
        <p:cNvPr id="1" name="Shape 51"/>
        <p:cNvGrpSpPr/>
        <p:nvPr/>
      </p:nvGrpSpPr>
      <p:grpSpPr>
        <a:xfrm>
          <a:off x="0" y="0"/>
          <a:ext cx="0" cy="0"/>
          <a:chOff x="0" y="0"/>
          <a:chExt cx="0" cy="0"/>
        </a:xfrm>
      </p:grpSpPr>
      <p:sp>
        <p:nvSpPr>
          <p:cNvPr id="52" name="Google Shape;52;p12"/>
          <p:cNvSpPr txBox="1">
            <a:spLocks noGrp="1"/>
          </p:cNvSpPr>
          <p:nvPr>
            <p:ph type="title" hasCustomPrompt="1"/>
          </p:nvPr>
        </p:nvSpPr>
        <p:spPr>
          <a:xfrm>
            <a:off x="311700" y="144937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atin typeface="Visby CF" pitchFamily="2" charset="77"/>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3" name="Google Shape;53;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pic>
        <p:nvPicPr>
          <p:cNvPr id="56" name="Google Shape;56;p13"/>
          <p:cNvPicPr preferRelativeResize="0"/>
          <p:nvPr/>
        </p:nvPicPr>
        <p:blipFill>
          <a:blip r:embed="rId2">
            <a:alphaModFix/>
          </a:blip>
          <a:stretch>
            <a:fillRect/>
          </a:stretch>
        </p:blipFill>
        <p:spPr>
          <a:xfrm>
            <a:off x="0" y="0"/>
            <a:ext cx="9144000" cy="51435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acía 1">
  <p:cSld name="BLANK_1">
    <p:bg>
      <p:bgPr>
        <a:solidFill>
          <a:schemeClr val="dk1"/>
        </a:solidFill>
        <a:effectLst/>
      </p:bgPr>
    </p:bg>
    <p:spTree>
      <p:nvGrpSpPr>
        <p:cNvPr id="1" name="Shape 57"/>
        <p:cNvGrpSpPr/>
        <p:nvPr/>
      </p:nvGrpSpPr>
      <p:grpSpPr>
        <a:xfrm>
          <a:off x="0" y="0"/>
          <a:ext cx="0" cy="0"/>
          <a:chOff x="0" y="0"/>
          <a:chExt cx="0" cy="0"/>
        </a:xfrm>
      </p:grpSpPr>
      <p:sp>
        <p:nvSpPr>
          <p:cNvPr id="58" name="Google Shape;58;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Trebuchet MS"/>
              <a:buNone/>
              <a:defRPr sz="2800">
                <a:solidFill>
                  <a:schemeClr val="dk1"/>
                </a:solidFill>
                <a:latin typeface="Trebuchet MS"/>
                <a:ea typeface="Trebuchet MS"/>
                <a:cs typeface="Trebuchet MS"/>
                <a:sym typeface="Trebuchet M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Trebuchet MS"/>
              <a:buChar char="●"/>
              <a:defRPr sz="1800">
                <a:solidFill>
                  <a:schemeClr val="dk2"/>
                </a:solidFill>
                <a:latin typeface="Trebuchet MS"/>
                <a:ea typeface="Trebuchet MS"/>
                <a:cs typeface="Trebuchet MS"/>
                <a:sym typeface="Trebuchet MS"/>
              </a:defRPr>
            </a:lvl1pPr>
            <a:lvl2pPr marL="914400" lvl="1" indent="-317500">
              <a:lnSpc>
                <a:spcPct val="115000"/>
              </a:lnSpc>
              <a:spcBef>
                <a:spcPts val="0"/>
              </a:spcBef>
              <a:spcAft>
                <a:spcPts val="0"/>
              </a:spcAft>
              <a:buClr>
                <a:schemeClr val="dk2"/>
              </a:buClr>
              <a:buSzPts val="1400"/>
              <a:buFont typeface="Trebuchet MS"/>
              <a:buChar char="○"/>
              <a:defRPr>
                <a:solidFill>
                  <a:schemeClr val="dk2"/>
                </a:solidFill>
                <a:latin typeface="Trebuchet MS"/>
                <a:ea typeface="Trebuchet MS"/>
                <a:cs typeface="Trebuchet MS"/>
                <a:sym typeface="Trebuchet MS"/>
              </a:defRPr>
            </a:lvl2pPr>
            <a:lvl3pPr marL="1371600" lvl="2" indent="-317500">
              <a:lnSpc>
                <a:spcPct val="115000"/>
              </a:lnSpc>
              <a:spcBef>
                <a:spcPts val="0"/>
              </a:spcBef>
              <a:spcAft>
                <a:spcPts val="0"/>
              </a:spcAft>
              <a:buClr>
                <a:schemeClr val="dk2"/>
              </a:buClr>
              <a:buSzPts val="1400"/>
              <a:buFont typeface="Trebuchet MS"/>
              <a:buChar char="■"/>
              <a:defRPr>
                <a:solidFill>
                  <a:schemeClr val="dk2"/>
                </a:solidFill>
                <a:latin typeface="Trebuchet MS"/>
                <a:ea typeface="Trebuchet MS"/>
                <a:cs typeface="Trebuchet MS"/>
                <a:sym typeface="Trebuchet MS"/>
              </a:defRPr>
            </a:lvl3pPr>
            <a:lvl4pPr marL="1828800" lvl="3" indent="-317500">
              <a:lnSpc>
                <a:spcPct val="115000"/>
              </a:lnSpc>
              <a:spcBef>
                <a:spcPts val="0"/>
              </a:spcBef>
              <a:spcAft>
                <a:spcPts val="0"/>
              </a:spcAft>
              <a:buClr>
                <a:schemeClr val="dk2"/>
              </a:buClr>
              <a:buSzPts val="1400"/>
              <a:buFont typeface="Trebuchet MS"/>
              <a:buChar char="●"/>
              <a:defRPr>
                <a:solidFill>
                  <a:schemeClr val="dk2"/>
                </a:solidFill>
                <a:latin typeface="Trebuchet MS"/>
                <a:ea typeface="Trebuchet MS"/>
                <a:cs typeface="Trebuchet MS"/>
                <a:sym typeface="Trebuchet MS"/>
              </a:defRPr>
            </a:lvl4pPr>
            <a:lvl5pPr marL="2286000" lvl="4" indent="-317500">
              <a:lnSpc>
                <a:spcPct val="115000"/>
              </a:lnSpc>
              <a:spcBef>
                <a:spcPts val="0"/>
              </a:spcBef>
              <a:spcAft>
                <a:spcPts val="0"/>
              </a:spcAft>
              <a:buClr>
                <a:schemeClr val="dk2"/>
              </a:buClr>
              <a:buSzPts val="1400"/>
              <a:buFont typeface="Trebuchet MS"/>
              <a:buChar char="○"/>
              <a:defRPr>
                <a:solidFill>
                  <a:schemeClr val="dk2"/>
                </a:solidFill>
                <a:latin typeface="Trebuchet MS"/>
                <a:ea typeface="Trebuchet MS"/>
                <a:cs typeface="Trebuchet MS"/>
                <a:sym typeface="Trebuchet MS"/>
              </a:defRPr>
            </a:lvl5pPr>
            <a:lvl6pPr marL="2743200" lvl="5" indent="-317500">
              <a:lnSpc>
                <a:spcPct val="115000"/>
              </a:lnSpc>
              <a:spcBef>
                <a:spcPts val="0"/>
              </a:spcBef>
              <a:spcAft>
                <a:spcPts val="0"/>
              </a:spcAft>
              <a:buClr>
                <a:schemeClr val="dk2"/>
              </a:buClr>
              <a:buSzPts val="1400"/>
              <a:buFont typeface="Trebuchet MS"/>
              <a:buChar char="■"/>
              <a:defRPr>
                <a:solidFill>
                  <a:schemeClr val="dk2"/>
                </a:solidFill>
                <a:latin typeface="Trebuchet MS"/>
                <a:ea typeface="Trebuchet MS"/>
                <a:cs typeface="Trebuchet MS"/>
                <a:sym typeface="Trebuchet MS"/>
              </a:defRPr>
            </a:lvl6pPr>
            <a:lvl7pPr marL="3200400" lvl="6" indent="-317500">
              <a:lnSpc>
                <a:spcPct val="115000"/>
              </a:lnSpc>
              <a:spcBef>
                <a:spcPts val="0"/>
              </a:spcBef>
              <a:spcAft>
                <a:spcPts val="0"/>
              </a:spcAft>
              <a:buClr>
                <a:schemeClr val="dk2"/>
              </a:buClr>
              <a:buSzPts val="1400"/>
              <a:buFont typeface="Trebuchet MS"/>
              <a:buChar char="●"/>
              <a:defRPr>
                <a:solidFill>
                  <a:schemeClr val="dk2"/>
                </a:solidFill>
                <a:latin typeface="Trebuchet MS"/>
                <a:ea typeface="Trebuchet MS"/>
                <a:cs typeface="Trebuchet MS"/>
                <a:sym typeface="Trebuchet MS"/>
              </a:defRPr>
            </a:lvl7pPr>
            <a:lvl8pPr marL="3657600" lvl="7" indent="-317500">
              <a:lnSpc>
                <a:spcPct val="115000"/>
              </a:lnSpc>
              <a:spcBef>
                <a:spcPts val="0"/>
              </a:spcBef>
              <a:spcAft>
                <a:spcPts val="0"/>
              </a:spcAft>
              <a:buClr>
                <a:schemeClr val="dk2"/>
              </a:buClr>
              <a:buSzPts val="1400"/>
              <a:buFont typeface="Trebuchet MS"/>
              <a:buChar char="○"/>
              <a:defRPr>
                <a:solidFill>
                  <a:schemeClr val="dk2"/>
                </a:solidFill>
                <a:latin typeface="Trebuchet MS"/>
                <a:ea typeface="Trebuchet MS"/>
                <a:cs typeface="Trebuchet MS"/>
                <a:sym typeface="Trebuchet MS"/>
              </a:defRPr>
            </a:lvl8pPr>
            <a:lvl9pPr marL="4114800" lvl="8" indent="-317500">
              <a:lnSpc>
                <a:spcPct val="115000"/>
              </a:lnSpc>
              <a:spcBef>
                <a:spcPts val="0"/>
              </a:spcBef>
              <a:spcAft>
                <a:spcPts val="0"/>
              </a:spcAft>
              <a:buClr>
                <a:schemeClr val="dk2"/>
              </a:buClr>
              <a:buSzPts val="1400"/>
              <a:buFont typeface="Trebuchet MS"/>
              <a:buChar char="■"/>
              <a:defRPr>
                <a:solidFill>
                  <a:schemeClr val="dk2"/>
                </a:solidFill>
                <a:latin typeface="Trebuchet MS"/>
                <a:ea typeface="Trebuchet MS"/>
                <a:cs typeface="Trebuchet MS"/>
                <a:sym typeface="Trebuchet MS"/>
              </a:defRPr>
            </a:lvl9pPr>
          </a:lstStyle>
          <a:p>
            <a:endParaRPr dirty="0"/>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51" r:id="rId3"/>
    <p:sldLayoutId id="2147483652" r:id="rId4"/>
    <p:sldLayoutId id="2147483664" r:id="rId5"/>
    <p:sldLayoutId id="2147483657" r:id="rId6"/>
    <p:sldLayoutId id="2147483658" r:id="rId7"/>
    <p:sldLayoutId id="2147483659" r:id="rId8"/>
    <p:sldLayoutId id="2147483660"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Visby CF" pitchFamily="2" charset="77"/>
          <a:ea typeface="Visby CF"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Visby CF" pitchFamily="2" charset="77"/>
          <a:ea typeface="Visby CF"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784D92-3BA6-BFBC-522E-1F79CA932BFD}"/>
              </a:ext>
            </a:extLst>
          </p:cNvPr>
          <p:cNvSpPr>
            <a:spLocks noGrp="1"/>
          </p:cNvSpPr>
          <p:nvPr>
            <p:ph type="title"/>
          </p:nvPr>
        </p:nvSpPr>
        <p:spPr>
          <a:xfrm>
            <a:off x="570279" y="2076394"/>
            <a:ext cx="8220430" cy="1339914"/>
          </a:xfrm>
        </p:spPr>
        <p:txBody>
          <a:bodyPr/>
          <a:lstStyle/>
          <a:p>
            <a:pPr algn="ctr"/>
            <a:r>
              <a:rPr lang="es-ES" dirty="0"/>
              <a:t>Índice de Capacidad Regulatoria Institucional (ICRI) 2024</a:t>
            </a:r>
            <a:endParaRPr lang="en-CR" dirty="0"/>
          </a:p>
        </p:txBody>
      </p:sp>
    </p:spTree>
    <p:extLst>
      <p:ext uri="{BB962C8B-B14F-4D97-AF65-F5344CB8AC3E}">
        <p14:creationId xmlns:p14="http://schemas.microsoft.com/office/powerpoint/2010/main" val="3350097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800E8-337E-221D-B446-16D320CC138F}"/>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910DF02-1ACD-A55B-246C-C37D47411E37}"/>
              </a:ext>
            </a:extLst>
          </p:cNvPr>
          <p:cNvSpPr txBox="1">
            <a:spLocks/>
          </p:cNvSpPr>
          <p:nvPr/>
        </p:nvSpPr>
        <p:spPr>
          <a:xfrm>
            <a:off x="498764" y="1177637"/>
            <a:ext cx="8929255" cy="257694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Visby CF" pitchFamily="2" charset="77"/>
                <a:ea typeface="Visby CF"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lvl="0" indent="-457200">
              <a:buClr>
                <a:schemeClr val="accent4">
                  <a:lumMod val="40000"/>
                  <a:lumOff val="60000"/>
                </a:schemeClr>
              </a:buClr>
              <a:buFont typeface="Arial" panose="020B0604020202020204" pitchFamily="34" charset="0"/>
              <a:buChar char="•"/>
            </a:pPr>
            <a:r>
              <a:rPr lang="es-MX" sz="2800" dirty="0">
                <a:solidFill>
                  <a:schemeClr val="accent4">
                    <a:lumMod val="40000"/>
                    <a:lumOff val="60000"/>
                  </a:schemeClr>
                </a:solidFill>
                <a:effectLst>
                  <a:outerShdw blurRad="38100" dist="38100" dir="2700000" algn="tl">
                    <a:srgbClr val="000000">
                      <a:alpha val="43137"/>
                    </a:srgbClr>
                  </a:outerShdw>
                </a:effectLst>
              </a:rPr>
              <a:t>Escazú </a:t>
            </a:r>
            <a:r>
              <a:rPr lang="es-CR" sz="2800" dirty="0">
                <a:solidFill>
                  <a:schemeClr val="accent4">
                    <a:lumMod val="40000"/>
                    <a:lumOff val="60000"/>
                  </a:schemeClr>
                </a:solidFill>
                <a:effectLst>
                  <a:outerShdw blurRad="38100" dist="38100" dir="2700000" algn="tl">
                    <a:srgbClr val="000000">
                      <a:alpha val="43137"/>
                    </a:srgbClr>
                  </a:outerShdw>
                </a:effectLst>
              </a:rPr>
              <a:t>se posiciona como líder en mejora regulatoria.</a:t>
            </a:r>
          </a:p>
          <a:p>
            <a:pPr marL="457200" lvl="0" indent="-457200">
              <a:buClr>
                <a:schemeClr val="accent4">
                  <a:lumMod val="40000"/>
                  <a:lumOff val="60000"/>
                </a:schemeClr>
              </a:buClr>
              <a:buFont typeface="Arial" panose="020B0604020202020204" pitchFamily="34" charset="0"/>
              <a:buChar char="•"/>
            </a:pPr>
            <a:endParaRPr lang="es-CR" sz="2800" dirty="0">
              <a:solidFill>
                <a:schemeClr val="accent4">
                  <a:lumMod val="40000"/>
                  <a:lumOff val="60000"/>
                </a:schemeClr>
              </a:solidFill>
              <a:effectLst>
                <a:outerShdw blurRad="38100" dist="38100" dir="2700000" algn="tl">
                  <a:srgbClr val="000000">
                    <a:alpha val="43137"/>
                  </a:srgbClr>
                </a:outerShdw>
              </a:effectLst>
            </a:endParaRPr>
          </a:p>
          <a:p>
            <a:pPr marL="457200" lvl="0" indent="-457200">
              <a:buClr>
                <a:schemeClr val="accent4">
                  <a:lumMod val="40000"/>
                  <a:lumOff val="60000"/>
                </a:schemeClr>
              </a:buClr>
              <a:buFont typeface="Arial" panose="020B0604020202020204" pitchFamily="34" charset="0"/>
              <a:buChar char="•"/>
            </a:pPr>
            <a:r>
              <a:rPr lang="es-CR" sz="2800" dirty="0">
                <a:solidFill>
                  <a:schemeClr val="accent4">
                    <a:lumMod val="40000"/>
                    <a:lumOff val="60000"/>
                  </a:schemeClr>
                </a:solidFill>
                <a:effectLst>
                  <a:outerShdw blurRad="38100" dist="38100" dir="2700000" algn="tl">
                    <a:srgbClr val="000000">
                      <a:alpha val="43137"/>
                    </a:srgbClr>
                  </a:outerShdw>
                </a:effectLst>
              </a:rPr>
              <a:t>Compromiso con la eficiencia, transparencia y participación.</a:t>
            </a:r>
          </a:p>
          <a:p>
            <a:pPr marL="457200" lvl="0" indent="-457200">
              <a:buClr>
                <a:schemeClr val="accent4">
                  <a:lumMod val="40000"/>
                  <a:lumOff val="60000"/>
                </a:schemeClr>
              </a:buClr>
              <a:buFont typeface="Arial" panose="020B0604020202020204" pitchFamily="34" charset="0"/>
              <a:buChar char="•"/>
            </a:pPr>
            <a:endParaRPr lang="es-CR" sz="2800" dirty="0">
              <a:solidFill>
                <a:schemeClr val="accent4">
                  <a:lumMod val="40000"/>
                  <a:lumOff val="60000"/>
                </a:schemeClr>
              </a:solidFill>
              <a:effectLst>
                <a:outerShdw blurRad="38100" dist="38100" dir="2700000" algn="tl">
                  <a:srgbClr val="000000">
                    <a:alpha val="43137"/>
                  </a:srgbClr>
                </a:outerShdw>
              </a:effectLst>
            </a:endParaRPr>
          </a:p>
          <a:p>
            <a:pPr marL="457200" lvl="0" indent="-457200">
              <a:buClr>
                <a:schemeClr val="accent4">
                  <a:lumMod val="40000"/>
                  <a:lumOff val="60000"/>
                </a:schemeClr>
              </a:buClr>
              <a:buFont typeface="Arial" panose="020B0604020202020204" pitchFamily="34" charset="0"/>
              <a:buChar char="•"/>
            </a:pPr>
            <a:r>
              <a:rPr lang="es-CR" sz="2800" dirty="0">
                <a:solidFill>
                  <a:schemeClr val="accent4">
                    <a:lumMod val="40000"/>
                    <a:lumOff val="60000"/>
                  </a:schemeClr>
                </a:solidFill>
                <a:effectLst>
                  <a:outerShdw blurRad="38100" dist="38100" dir="2700000" algn="tl">
                    <a:srgbClr val="000000">
                      <a:alpha val="43137"/>
                    </a:srgbClr>
                  </a:outerShdw>
                </a:effectLst>
              </a:rPr>
              <a:t>Implementación del plan de acción.</a:t>
            </a:r>
          </a:p>
          <a:p>
            <a:endParaRPr lang="es-MX" sz="3200" dirty="0">
              <a:solidFill>
                <a:schemeClr val="accent4">
                  <a:lumMod val="40000"/>
                  <a:lumOff val="60000"/>
                </a:schemeClr>
              </a:soli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BDEF9006-2835-5743-750E-8A63D749F118}"/>
              </a:ext>
            </a:extLst>
          </p:cNvPr>
          <p:cNvSpPr txBox="1"/>
          <p:nvPr/>
        </p:nvSpPr>
        <p:spPr>
          <a:xfrm>
            <a:off x="3486151" y="296709"/>
            <a:ext cx="1750868" cy="777136"/>
          </a:xfrm>
          <a:prstGeom prst="rect">
            <a:avLst/>
          </a:prstGeom>
          <a:noFill/>
        </p:spPr>
        <p:txBody>
          <a:bodyPr wrap="square">
            <a:spAutoFit/>
          </a:bodyPr>
          <a:lstStyle/>
          <a:p>
            <a:pPr>
              <a:lnSpc>
                <a:spcPct val="115000"/>
              </a:lnSpc>
              <a:spcAft>
                <a:spcPts val="800"/>
              </a:spcAft>
              <a:buNone/>
            </a:pPr>
            <a:r>
              <a:rPr lang="es-CR" sz="4000" b="1" kern="100" dirty="0">
                <a:solidFill>
                  <a:schemeClr val="tx1">
                    <a:lumMod val="75000"/>
                  </a:schemeClr>
                </a:solidFill>
                <a:effectLst>
                  <a:outerShdw blurRad="38100" dist="38100" dir="2700000" algn="tl">
                    <a:srgbClr val="000000">
                      <a:alpha val="43137"/>
                    </a:srgbClr>
                  </a:outerShdw>
                </a:effectLst>
                <a:latin typeface="Visby CF Bold" pitchFamily="50" charset="0"/>
                <a:ea typeface="Aptos" panose="020B0004020202020204" pitchFamily="34" charset="0"/>
                <a:cs typeface="Times New Roman" panose="02020603050405020304" pitchFamily="18" charset="0"/>
              </a:rPr>
              <a:t>Cierre</a:t>
            </a:r>
            <a:endParaRPr lang="es-CR" sz="4000" kern="100" dirty="0">
              <a:solidFill>
                <a:schemeClr val="tx1">
                  <a:lumMod val="75000"/>
                </a:schemeClr>
              </a:solidFill>
              <a:effectLst>
                <a:outerShdw blurRad="38100" dist="38100" dir="2700000" algn="tl">
                  <a:srgbClr val="000000">
                    <a:alpha val="43137"/>
                  </a:srgbClr>
                </a:outerShdw>
              </a:effectLst>
              <a:latin typeface="Visby CF Bold" pitchFamily="50"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870002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8E39E8F-CE07-64DE-8CF3-937D956D5B57}"/>
              </a:ext>
            </a:extLst>
          </p:cNvPr>
          <p:cNvSpPr txBox="1"/>
          <p:nvPr/>
        </p:nvSpPr>
        <p:spPr>
          <a:xfrm>
            <a:off x="2105891" y="2001982"/>
            <a:ext cx="4897581" cy="769441"/>
          </a:xfrm>
          <a:prstGeom prst="rect">
            <a:avLst/>
          </a:prstGeom>
          <a:noFill/>
        </p:spPr>
        <p:txBody>
          <a:bodyPr wrap="square" rtlCol="0">
            <a:spAutoFit/>
          </a:bodyPr>
          <a:lstStyle/>
          <a:p>
            <a:r>
              <a:rPr lang="es-ES" sz="4400" b="1" dirty="0">
                <a:solidFill>
                  <a:schemeClr val="bg1"/>
                </a:solidFill>
                <a:effectLst>
                  <a:outerShdw blurRad="38100" dist="38100" dir="2700000" algn="tl">
                    <a:srgbClr val="000000">
                      <a:alpha val="43137"/>
                    </a:srgbClr>
                  </a:outerShdw>
                </a:effectLst>
                <a:latin typeface="Visby CF" pitchFamily="50" charset="0"/>
              </a:rPr>
              <a:t>Muchas gracias!!!</a:t>
            </a:r>
            <a:endParaRPr lang="es-CR" sz="4400" b="1" dirty="0">
              <a:solidFill>
                <a:schemeClr val="bg1"/>
              </a:solidFill>
              <a:effectLst>
                <a:outerShdw blurRad="38100" dist="38100" dir="2700000" algn="tl">
                  <a:srgbClr val="000000">
                    <a:alpha val="43137"/>
                  </a:srgbClr>
                </a:outerShdw>
              </a:effectLst>
              <a:latin typeface="Visby CF" pitchFamily="50" charset="0"/>
            </a:endParaRPr>
          </a:p>
        </p:txBody>
      </p:sp>
    </p:spTree>
    <p:extLst>
      <p:ext uri="{BB962C8B-B14F-4D97-AF65-F5344CB8AC3E}">
        <p14:creationId xmlns:p14="http://schemas.microsoft.com/office/powerpoint/2010/main" val="4112415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texto 2">
            <a:extLst>
              <a:ext uri="{FF2B5EF4-FFF2-40B4-BE49-F238E27FC236}">
                <a16:creationId xmlns:a16="http://schemas.microsoft.com/office/drawing/2014/main" id="{FD1B220C-2205-A622-4AA3-96890BE40109}"/>
              </a:ext>
            </a:extLst>
          </p:cNvPr>
          <p:cNvSpPr txBox="1">
            <a:spLocks/>
          </p:cNvSpPr>
          <p:nvPr/>
        </p:nvSpPr>
        <p:spPr>
          <a:xfrm>
            <a:off x="0" y="983674"/>
            <a:ext cx="9143999" cy="249777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Visby CF" pitchFamily="2" charset="77"/>
                <a:ea typeface="Visby CF"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2800" dirty="0">
                <a:solidFill>
                  <a:schemeClr val="accent4">
                    <a:lumMod val="40000"/>
                    <a:lumOff val="60000"/>
                  </a:schemeClr>
                </a:solidFill>
                <a:effectLst>
                  <a:outerShdw blurRad="38100" dist="38100" dir="2700000" algn="tl">
                    <a:srgbClr val="000000">
                      <a:alpha val="43137"/>
                    </a:srgbClr>
                  </a:outerShdw>
                </a:effectLst>
              </a:rPr>
              <a:t>El Índice de Capacidad Regulatoria Institucional (ICRI) es una herramienta de evaluación que mide la aplicación de la política de mejora regulatoria en los gobiernos locales </a:t>
            </a:r>
            <a:r>
              <a:rPr lang="es-CR" sz="2800" dirty="0">
                <a:solidFill>
                  <a:schemeClr val="accent4">
                    <a:lumMod val="40000"/>
                    <a:lumOff val="60000"/>
                  </a:schemeClr>
                </a:solidFill>
                <a:effectLst>
                  <a:outerShdw blurRad="38100" dist="38100" dir="2700000" algn="tl">
                    <a:srgbClr val="000000">
                      <a:alpha val="43137"/>
                    </a:srgbClr>
                  </a:outerShdw>
                </a:effectLst>
              </a:rPr>
              <a:t>conforme a los principios constitucionales de eficiencia, eficacia, simplicidad y buena gobernanza.</a:t>
            </a:r>
            <a:r>
              <a:rPr lang="es-MX" sz="2800" dirty="0">
                <a:solidFill>
                  <a:schemeClr val="accent4">
                    <a:lumMod val="40000"/>
                    <a:lumOff val="60000"/>
                  </a:schemeClr>
                </a:solidFill>
                <a:effectLst>
                  <a:outerShdw blurRad="38100" dist="38100" dir="2700000" algn="tl">
                    <a:srgbClr val="000000">
                      <a:alpha val="43137"/>
                    </a:srgbClr>
                  </a:outerShdw>
                </a:effectLst>
              </a:rPr>
              <a:t> </a:t>
            </a:r>
          </a:p>
          <a:p>
            <a:endParaRPr lang="es-MX" sz="2800" dirty="0">
              <a:solidFill>
                <a:schemeClr val="accent4">
                  <a:lumMod val="40000"/>
                  <a:lumOff val="60000"/>
                </a:schemeClr>
              </a:solidFill>
              <a:effectLst>
                <a:outerShdw blurRad="38100" dist="38100" dir="2700000" algn="tl">
                  <a:srgbClr val="000000">
                    <a:alpha val="43137"/>
                  </a:srgbClr>
                </a:outerShdw>
              </a:effectLst>
            </a:endParaRPr>
          </a:p>
          <a:p>
            <a:r>
              <a:rPr lang="es-MX" sz="2800" dirty="0">
                <a:solidFill>
                  <a:schemeClr val="accent4">
                    <a:lumMod val="40000"/>
                    <a:lumOff val="60000"/>
                  </a:schemeClr>
                </a:solidFill>
                <a:effectLst>
                  <a:outerShdw blurRad="38100" dist="38100" dir="2700000" algn="tl">
                    <a:srgbClr val="000000">
                      <a:alpha val="43137"/>
                    </a:srgbClr>
                  </a:outerShdw>
                </a:effectLst>
              </a:rPr>
              <a:t>Evalúa tres dimensiones: Institucionalidad, Herramientas y Simplificación Administrativa.</a:t>
            </a:r>
          </a:p>
          <a:p>
            <a:pPr algn="just"/>
            <a:endParaRPr lang="es-MX" sz="2800" dirty="0">
              <a:effectLst>
                <a:outerShdw blurRad="38100" dist="38100" dir="2700000" algn="tl">
                  <a:srgbClr val="000000">
                    <a:alpha val="43137"/>
                  </a:srgbClr>
                </a:outerShdw>
              </a:effectLst>
            </a:endParaRPr>
          </a:p>
        </p:txBody>
      </p:sp>
      <p:sp>
        <p:nvSpPr>
          <p:cNvPr id="2" name="Title 1">
            <a:extLst>
              <a:ext uri="{FF2B5EF4-FFF2-40B4-BE49-F238E27FC236}">
                <a16:creationId xmlns:a16="http://schemas.microsoft.com/office/drawing/2014/main" id="{9A7EBF97-526C-C2BC-E699-58BD99E44044}"/>
              </a:ext>
            </a:extLst>
          </p:cNvPr>
          <p:cNvSpPr>
            <a:spLocks noGrp="1"/>
          </p:cNvSpPr>
          <p:nvPr>
            <p:ph type="title"/>
          </p:nvPr>
        </p:nvSpPr>
        <p:spPr>
          <a:xfrm>
            <a:off x="55418" y="161784"/>
            <a:ext cx="8229600" cy="1143000"/>
          </a:xfrm>
        </p:spPr>
        <p:txBody>
          <a:bodyPr/>
          <a:lstStyle/>
          <a:p>
            <a:r>
              <a:rPr dirty="0">
                <a:solidFill>
                  <a:schemeClr val="tx1">
                    <a:lumMod val="75000"/>
                  </a:schemeClr>
                </a:solidFill>
              </a:rPr>
              <a:t>¿</a:t>
            </a:r>
            <a:r>
              <a:rPr dirty="0" err="1">
                <a:solidFill>
                  <a:schemeClr val="tx1">
                    <a:lumMod val="75000"/>
                  </a:schemeClr>
                </a:solidFill>
              </a:rPr>
              <a:t>Qué</a:t>
            </a:r>
            <a:r>
              <a:rPr dirty="0">
                <a:solidFill>
                  <a:schemeClr val="tx1">
                    <a:lumMod val="75000"/>
                  </a:schemeClr>
                </a:solidFill>
              </a:rPr>
              <a:t> es el I</a:t>
            </a:r>
            <a:r>
              <a:rPr lang="es-MX" dirty="0">
                <a:solidFill>
                  <a:schemeClr val="tx1">
                    <a:lumMod val="75000"/>
                  </a:schemeClr>
                </a:solidFill>
              </a:rPr>
              <a:t>CRI</a:t>
            </a:r>
            <a:r>
              <a:rPr dirty="0">
                <a:solidFill>
                  <a:schemeClr val="tx1">
                    <a:lumMod val="75000"/>
                  </a:schemeClr>
                </a:solidFill>
              </a:rPr>
              <a:t>?</a:t>
            </a:r>
          </a:p>
        </p:txBody>
      </p:sp>
      <p:pic>
        <p:nvPicPr>
          <p:cNvPr id="4" name="Imagen 3">
            <a:extLst>
              <a:ext uri="{FF2B5EF4-FFF2-40B4-BE49-F238E27FC236}">
                <a16:creationId xmlns:a16="http://schemas.microsoft.com/office/drawing/2014/main" id="{7011274D-F9CF-D58C-7C94-47B869FB2DD0}"/>
              </a:ext>
            </a:extLst>
          </p:cNvPr>
          <p:cNvPicPr>
            <a:picLocks noChangeAspect="1"/>
          </p:cNvPicPr>
          <p:nvPr/>
        </p:nvPicPr>
        <p:blipFill>
          <a:blip r:embed="rId2"/>
          <a:stretch>
            <a:fillRect/>
          </a:stretch>
        </p:blipFill>
        <p:spPr>
          <a:xfrm>
            <a:off x="6962471" y="4543341"/>
            <a:ext cx="2181529" cy="600159"/>
          </a:xfrm>
          <a:prstGeom prst="rect">
            <a:avLst/>
          </a:prstGeom>
        </p:spPr>
      </p:pic>
    </p:spTree>
    <p:extLst>
      <p:ext uri="{BB962C8B-B14F-4D97-AF65-F5344CB8AC3E}">
        <p14:creationId xmlns:p14="http://schemas.microsoft.com/office/powerpoint/2010/main" val="1182919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4C5BD-005D-CF13-A751-B3A37EEB7153}"/>
            </a:ext>
          </a:extLst>
        </p:cNvPr>
        <p:cNvGrpSpPr/>
        <p:nvPr/>
      </p:nvGrpSpPr>
      <p:grpSpPr>
        <a:xfrm>
          <a:off x="0" y="0"/>
          <a:ext cx="0" cy="0"/>
          <a:chOff x="0" y="0"/>
          <a:chExt cx="0" cy="0"/>
        </a:xfrm>
      </p:grpSpPr>
      <p:sp>
        <p:nvSpPr>
          <p:cNvPr id="5" name="Título 4">
            <a:extLst>
              <a:ext uri="{FF2B5EF4-FFF2-40B4-BE49-F238E27FC236}">
                <a16:creationId xmlns:a16="http://schemas.microsoft.com/office/drawing/2014/main" id="{B6E2A229-B01B-CD51-583E-6391FA0B7F29}"/>
              </a:ext>
            </a:extLst>
          </p:cNvPr>
          <p:cNvSpPr>
            <a:spLocks noGrp="1"/>
          </p:cNvSpPr>
          <p:nvPr>
            <p:ph type="title"/>
          </p:nvPr>
        </p:nvSpPr>
        <p:spPr>
          <a:xfrm>
            <a:off x="145472" y="368161"/>
            <a:ext cx="8880763" cy="770000"/>
          </a:xfrm>
        </p:spPr>
        <p:txBody>
          <a:bodyPr/>
          <a:lstStyle/>
          <a:p>
            <a:r>
              <a:rPr lang="es-CR" sz="1800" dirty="0">
                <a:solidFill>
                  <a:schemeClr val="accent4">
                    <a:lumMod val="40000"/>
                    <a:lumOff val="60000"/>
                  </a:schemeClr>
                </a:solidFill>
                <a:effectLst>
                  <a:outerShdw blurRad="38100" dist="38100" dir="2700000" algn="tl">
                    <a:srgbClr val="000000">
                      <a:alpha val="43137"/>
                    </a:srgbClr>
                  </a:outerShdw>
                </a:effectLst>
                <a:latin typeface="Visby CF" pitchFamily="50" charset="0"/>
              </a:rPr>
              <a:t>El ICRI se compone de 31 variables agrupadas en tres dimensiones:</a:t>
            </a:r>
            <a:br>
              <a:rPr lang="es-CR" sz="1800" dirty="0">
                <a:solidFill>
                  <a:schemeClr val="accent4">
                    <a:lumMod val="40000"/>
                    <a:lumOff val="60000"/>
                  </a:schemeClr>
                </a:solidFill>
                <a:effectLst>
                  <a:outerShdw blurRad="38100" dist="38100" dir="2700000" algn="tl">
                    <a:srgbClr val="000000">
                      <a:alpha val="43137"/>
                    </a:srgbClr>
                  </a:outerShdw>
                </a:effectLst>
                <a:latin typeface="Visby CF" pitchFamily="50" charset="0"/>
              </a:rPr>
            </a:br>
            <a:br>
              <a:rPr lang="es-CR" sz="1800" dirty="0">
                <a:solidFill>
                  <a:schemeClr val="accent4">
                    <a:lumMod val="40000"/>
                    <a:lumOff val="60000"/>
                  </a:schemeClr>
                </a:solidFill>
                <a:effectLst>
                  <a:outerShdw blurRad="38100" dist="38100" dir="2700000" algn="tl">
                    <a:srgbClr val="000000">
                      <a:alpha val="43137"/>
                    </a:srgbClr>
                  </a:outerShdw>
                </a:effectLst>
                <a:latin typeface="Visby CF" pitchFamily="50" charset="0"/>
              </a:rPr>
            </a:br>
            <a:r>
              <a:rPr lang="es-CR" sz="1800" dirty="0">
                <a:solidFill>
                  <a:schemeClr val="accent4">
                    <a:lumMod val="40000"/>
                    <a:lumOff val="60000"/>
                  </a:schemeClr>
                </a:solidFill>
                <a:effectLst>
                  <a:outerShdw blurRad="38100" dist="38100" dir="2700000" algn="tl">
                    <a:srgbClr val="000000">
                      <a:alpha val="43137"/>
                    </a:srgbClr>
                  </a:outerShdw>
                </a:effectLst>
                <a:latin typeface="Visby CF" pitchFamily="50" charset="0"/>
              </a:rPr>
              <a:t>- Institucionalidad (8 variables, máximo 0.275 puntos): </a:t>
            </a:r>
            <a:br>
              <a:rPr lang="es-CR" sz="1800" dirty="0">
                <a:solidFill>
                  <a:schemeClr val="accent4">
                    <a:lumMod val="40000"/>
                    <a:lumOff val="60000"/>
                  </a:schemeClr>
                </a:solidFill>
                <a:effectLst>
                  <a:outerShdw blurRad="38100" dist="38100" dir="2700000" algn="tl">
                    <a:srgbClr val="000000">
                      <a:alpha val="43137"/>
                    </a:srgbClr>
                  </a:outerShdw>
                </a:effectLst>
                <a:latin typeface="Visby CF" pitchFamily="50" charset="0"/>
              </a:rPr>
            </a:br>
            <a:r>
              <a:rPr lang="es-CR" sz="1800" dirty="0">
                <a:solidFill>
                  <a:schemeClr val="accent4">
                    <a:lumMod val="40000"/>
                    <a:lumOff val="60000"/>
                  </a:schemeClr>
                </a:solidFill>
                <a:effectLst>
                  <a:outerShdw blurRad="38100" dist="38100" dir="2700000" algn="tl">
                    <a:srgbClr val="000000">
                      <a:alpha val="43137"/>
                    </a:srgbClr>
                  </a:outerShdw>
                </a:effectLst>
                <a:latin typeface="Visby CF" pitchFamily="50" charset="0"/>
              </a:rPr>
              <a:t>Evalúa la existencia de estructuras como el Oficial de Simplificación de Trámites (OST), comisiones de mejora regulatoria, capacitación interna y mecanismos de control.</a:t>
            </a:r>
            <a:br>
              <a:rPr lang="es-CR" sz="1800" dirty="0">
                <a:solidFill>
                  <a:schemeClr val="accent4">
                    <a:lumMod val="40000"/>
                    <a:lumOff val="60000"/>
                  </a:schemeClr>
                </a:solidFill>
                <a:effectLst>
                  <a:outerShdw blurRad="38100" dist="38100" dir="2700000" algn="tl">
                    <a:srgbClr val="000000">
                      <a:alpha val="43137"/>
                    </a:srgbClr>
                  </a:outerShdw>
                </a:effectLst>
                <a:latin typeface="Visby CF" pitchFamily="50" charset="0"/>
              </a:rPr>
            </a:br>
            <a:br>
              <a:rPr lang="es-CR" sz="1800" dirty="0">
                <a:solidFill>
                  <a:schemeClr val="accent4">
                    <a:lumMod val="40000"/>
                    <a:lumOff val="60000"/>
                  </a:schemeClr>
                </a:solidFill>
                <a:effectLst>
                  <a:outerShdw blurRad="38100" dist="38100" dir="2700000" algn="tl">
                    <a:srgbClr val="000000">
                      <a:alpha val="43137"/>
                    </a:srgbClr>
                  </a:outerShdw>
                </a:effectLst>
                <a:latin typeface="Visby CF" pitchFamily="50" charset="0"/>
              </a:rPr>
            </a:br>
            <a:r>
              <a:rPr lang="es-CR" sz="1800" dirty="0">
                <a:solidFill>
                  <a:schemeClr val="accent4">
                    <a:lumMod val="40000"/>
                    <a:lumOff val="60000"/>
                  </a:schemeClr>
                </a:solidFill>
                <a:effectLst>
                  <a:outerShdw blurRad="38100" dist="38100" dir="2700000" algn="tl">
                    <a:srgbClr val="000000">
                      <a:alpha val="43137"/>
                    </a:srgbClr>
                  </a:outerShdw>
                </a:effectLst>
                <a:latin typeface="Visby CF" pitchFamily="50" charset="0"/>
              </a:rPr>
              <a:t>- Herramientas (10 variables, máximo 0.375 puntos): </a:t>
            </a:r>
            <a:br>
              <a:rPr lang="es-CR" sz="1800" dirty="0">
                <a:solidFill>
                  <a:schemeClr val="accent4">
                    <a:lumMod val="40000"/>
                    <a:lumOff val="60000"/>
                  </a:schemeClr>
                </a:solidFill>
                <a:effectLst>
                  <a:outerShdw blurRad="38100" dist="38100" dir="2700000" algn="tl">
                    <a:srgbClr val="000000">
                      <a:alpha val="43137"/>
                    </a:srgbClr>
                  </a:outerShdw>
                </a:effectLst>
                <a:latin typeface="Visby CF" pitchFamily="50" charset="0"/>
              </a:rPr>
            </a:br>
            <a:r>
              <a:rPr lang="es-CR" sz="1800" dirty="0">
                <a:solidFill>
                  <a:schemeClr val="accent4">
                    <a:lumMod val="40000"/>
                    <a:lumOff val="60000"/>
                  </a:schemeClr>
                </a:solidFill>
                <a:effectLst>
                  <a:outerShdw blurRad="38100" dist="38100" dir="2700000" algn="tl">
                    <a:srgbClr val="000000">
                      <a:alpha val="43137"/>
                    </a:srgbClr>
                  </a:outerShdw>
                </a:effectLst>
                <a:latin typeface="Visby CF" pitchFamily="50" charset="0"/>
              </a:rPr>
              <a:t>Mide el uso de instrumentos como el Catálogo Nacional de Trámites (CNT), análisis costo-beneficio, consulta pública y participación ciudadana.</a:t>
            </a:r>
            <a:br>
              <a:rPr lang="es-CR" sz="1800" dirty="0">
                <a:solidFill>
                  <a:schemeClr val="accent4">
                    <a:lumMod val="40000"/>
                    <a:lumOff val="60000"/>
                  </a:schemeClr>
                </a:solidFill>
                <a:effectLst>
                  <a:outerShdw blurRad="38100" dist="38100" dir="2700000" algn="tl">
                    <a:srgbClr val="000000">
                      <a:alpha val="43137"/>
                    </a:srgbClr>
                  </a:outerShdw>
                </a:effectLst>
                <a:latin typeface="Visby CF" pitchFamily="50" charset="0"/>
              </a:rPr>
            </a:br>
            <a:br>
              <a:rPr lang="es-CR" sz="1800" dirty="0">
                <a:solidFill>
                  <a:schemeClr val="accent4">
                    <a:lumMod val="40000"/>
                    <a:lumOff val="60000"/>
                  </a:schemeClr>
                </a:solidFill>
                <a:effectLst>
                  <a:outerShdw blurRad="38100" dist="38100" dir="2700000" algn="tl">
                    <a:srgbClr val="000000">
                      <a:alpha val="43137"/>
                    </a:srgbClr>
                  </a:outerShdw>
                </a:effectLst>
                <a:latin typeface="Visby CF" pitchFamily="50" charset="0"/>
              </a:rPr>
            </a:br>
            <a:r>
              <a:rPr lang="es-CR" sz="1800" dirty="0">
                <a:solidFill>
                  <a:schemeClr val="accent4">
                    <a:lumMod val="40000"/>
                    <a:lumOff val="60000"/>
                  </a:schemeClr>
                </a:solidFill>
                <a:effectLst>
                  <a:outerShdw blurRad="38100" dist="38100" dir="2700000" algn="tl">
                    <a:srgbClr val="000000">
                      <a:alpha val="43137"/>
                    </a:srgbClr>
                  </a:outerShdw>
                </a:effectLst>
                <a:latin typeface="Visby CF" pitchFamily="50" charset="0"/>
              </a:rPr>
              <a:t>- Simplificación Administrativa (13 variables, máximo 0.350 puntos): </a:t>
            </a:r>
            <a:br>
              <a:rPr lang="es-CR" sz="1800" dirty="0">
                <a:solidFill>
                  <a:schemeClr val="accent4">
                    <a:lumMod val="40000"/>
                    <a:lumOff val="60000"/>
                  </a:schemeClr>
                </a:solidFill>
                <a:effectLst>
                  <a:outerShdw blurRad="38100" dist="38100" dir="2700000" algn="tl">
                    <a:srgbClr val="000000">
                      <a:alpha val="43137"/>
                    </a:srgbClr>
                  </a:outerShdw>
                </a:effectLst>
                <a:latin typeface="Visby CF" pitchFamily="50" charset="0"/>
              </a:rPr>
            </a:br>
            <a:r>
              <a:rPr lang="es-CR" sz="1800" dirty="0">
                <a:solidFill>
                  <a:schemeClr val="accent4">
                    <a:lumMod val="40000"/>
                    <a:lumOff val="60000"/>
                  </a:schemeClr>
                </a:solidFill>
                <a:effectLst>
                  <a:outerShdw blurRad="38100" dist="38100" dir="2700000" algn="tl">
                    <a:srgbClr val="000000">
                      <a:alpha val="43137"/>
                    </a:srgbClr>
                  </a:outerShdw>
                </a:effectLst>
                <a:latin typeface="Visby CF" pitchFamily="50" charset="0"/>
              </a:rPr>
              <a:t>Analiza acciones concretas para reducir cargas administrativas, uso de plataformas digitales (SICOP, APC, VUI), y cumplimiento de planes de mejora regulatoria (PMR).</a:t>
            </a:r>
          </a:p>
        </p:txBody>
      </p:sp>
      <p:pic>
        <p:nvPicPr>
          <p:cNvPr id="3" name="Imagen 2">
            <a:extLst>
              <a:ext uri="{FF2B5EF4-FFF2-40B4-BE49-F238E27FC236}">
                <a16:creationId xmlns:a16="http://schemas.microsoft.com/office/drawing/2014/main" id="{A367E7D7-4C94-620B-2AE7-1A94FFE16EFC}"/>
              </a:ext>
            </a:extLst>
          </p:cNvPr>
          <p:cNvPicPr>
            <a:picLocks noChangeAspect="1"/>
          </p:cNvPicPr>
          <p:nvPr/>
        </p:nvPicPr>
        <p:blipFill>
          <a:blip r:embed="rId2"/>
          <a:stretch>
            <a:fillRect/>
          </a:stretch>
        </p:blipFill>
        <p:spPr>
          <a:xfrm>
            <a:off x="6962471" y="4543341"/>
            <a:ext cx="2181529" cy="600159"/>
          </a:xfrm>
          <a:prstGeom prst="rect">
            <a:avLst/>
          </a:prstGeom>
        </p:spPr>
      </p:pic>
    </p:spTree>
    <p:extLst>
      <p:ext uri="{BB962C8B-B14F-4D97-AF65-F5344CB8AC3E}">
        <p14:creationId xmlns:p14="http://schemas.microsoft.com/office/powerpoint/2010/main" val="2982143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A5000469-1EF6-1B83-C177-09D452170BA3}"/>
              </a:ext>
            </a:extLst>
          </p:cNvPr>
          <p:cNvSpPr txBox="1">
            <a:spLocks noGrp="1"/>
          </p:cNvSpPr>
          <p:nvPr>
            <p:ph type="title"/>
          </p:nvPr>
        </p:nvSpPr>
        <p:spPr>
          <a:xfrm>
            <a:off x="590695" y="444500"/>
            <a:ext cx="6711950" cy="1031875"/>
          </a:xfrm>
          <a:prstGeom prst="rect">
            <a:avLst/>
          </a:prstGeom>
        </p:spPr>
        <p:txBody>
          <a:bodyPr>
            <a:normAutofit fontScale="9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Visby CF" pitchFamily="2" charset="77"/>
                <a:ea typeface="Visby CF"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r>
              <a:rPr lang="es-ES" sz="2400" b="0" i="0" u="none" strike="noStrike" baseline="0" dirty="0">
                <a:solidFill>
                  <a:schemeClr val="bg1"/>
                </a:solidFill>
                <a:latin typeface="CaviarDreams"/>
              </a:rPr>
              <a:t>Este instrumento tiene como objetivo brindar a las entidades del sector público un panorama general sobre el nivel de cumplimiento e implementación de las acciones necesarias para concretar las mejoras solicitadas por la Contraloría General en sus informes de fiscalización, como insumo para la toma de decisiones por las diferentes partes interesadas, con el fin de contribuir</a:t>
            </a:r>
          </a:p>
          <a:p>
            <a:pPr algn="l"/>
            <a:r>
              <a:rPr lang="es-ES" sz="2400" b="0" i="0" u="none" strike="noStrike" baseline="0" dirty="0">
                <a:solidFill>
                  <a:schemeClr val="bg1"/>
                </a:solidFill>
                <a:latin typeface="CaviarDreams"/>
              </a:rPr>
              <a:t>en el fortalecimiento de la gestión pública, la rendición de cuentas y la transparencia.</a:t>
            </a:r>
          </a:p>
          <a:p>
            <a:endParaRPr lang="es-CR" sz="2400" dirty="0">
              <a:solidFill>
                <a:schemeClr val="bg1"/>
              </a:solidFill>
            </a:endParaRPr>
          </a:p>
        </p:txBody>
      </p:sp>
      <p:sp>
        <p:nvSpPr>
          <p:cNvPr id="4" name="Marcador de texto 2">
            <a:extLst>
              <a:ext uri="{FF2B5EF4-FFF2-40B4-BE49-F238E27FC236}">
                <a16:creationId xmlns:a16="http://schemas.microsoft.com/office/drawing/2014/main" id="{DAB9AA7C-B6AF-D8E8-4908-EDC33D81C4F0}"/>
              </a:ext>
            </a:extLst>
          </p:cNvPr>
          <p:cNvSpPr txBox="1">
            <a:spLocks/>
          </p:cNvSpPr>
          <p:nvPr/>
        </p:nvSpPr>
        <p:spPr>
          <a:xfrm>
            <a:off x="103909" y="227486"/>
            <a:ext cx="8936182" cy="249777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Visby CF" pitchFamily="2" charset="77"/>
                <a:ea typeface="Visby CF"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s-CR" sz="2000" dirty="0">
                <a:solidFill>
                  <a:schemeClr val="tx1">
                    <a:lumMod val="75000"/>
                  </a:schemeClr>
                </a:solidFill>
                <a:effectLst>
                  <a:outerShdw blurRad="38100" dist="38100" dir="2700000" algn="tl">
                    <a:srgbClr val="000000">
                      <a:alpha val="43137"/>
                    </a:srgbClr>
                  </a:outerShdw>
                </a:effectLst>
              </a:rPr>
              <a:t>La edición 2024 abarcó el periodo del </a:t>
            </a:r>
            <a:r>
              <a:rPr lang="es-CR" sz="2000" b="1" dirty="0">
                <a:solidFill>
                  <a:schemeClr val="tx1">
                    <a:lumMod val="75000"/>
                  </a:schemeClr>
                </a:solidFill>
                <a:effectLst>
                  <a:outerShdw blurRad="38100" dist="38100" dir="2700000" algn="tl">
                    <a:srgbClr val="000000">
                      <a:alpha val="43137"/>
                    </a:srgbClr>
                  </a:outerShdw>
                </a:effectLst>
              </a:rPr>
              <a:t>1 de mayo de 2022 al 30 de abril de 2024, en donde </a:t>
            </a:r>
            <a:r>
              <a:rPr lang="es-CR" sz="2000" dirty="0">
                <a:solidFill>
                  <a:schemeClr val="tx1">
                    <a:lumMod val="75000"/>
                  </a:schemeClr>
                </a:solidFill>
                <a:effectLst>
                  <a:outerShdw blurRad="38100" dist="38100" dir="2700000" algn="tl">
                    <a:srgbClr val="000000">
                      <a:alpha val="43137"/>
                    </a:srgbClr>
                  </a:outerShdw>
                </a:effectLst>
              </a:rPr>
              <a:t>participaron </a:t>
            </a:r>
            <a:r>
              <a:rPr lang="es-CR" sz="2000" b="1" dirty="0">
                <a:solidFill>
                  <a:schemeClr val="tx1">
                    <a:lumMod val="75000"/>
                  </a:schemeClr>
                </a:solidFill>
                <a:effectLst>
                  <a:outerShdw blurRad="38100" dist="38100" dir="2700000" algn="tl">
                    <a:srgbClr val="000000">
                      <a:alpha val="43137"/>
                    </a:srgbClr>
                  </a:outerShdw>
                </a:effectLst>
              </a:rPr>
              <a:t>62 </a:t>
            </a:r>
            <a:r>
              <a:rPr lang="es-CR" sz="2000" dirty="0">
                <a:solidFill>
                  <a:schemeClr val="tx1">
                    <a:lumMod val="75000"/>
                  </a:schemeClr>
                </a:solidFill>
                <a:effectLst>
                  <a:outerShdw blurRad="38100" dist="38100" dir="2700000" algn="tl">
                    <a:srgbClr val="000000">
                      <a:alpha val="43137"/>
                    </a:srgbClr>
                  </a:outerShdw>
                </a:effectLst>
              </a:rPr>
              <a:t>de 84 </a:t>
            </a:r>
            <a:r>
              <a:rPr lang="es-CR" sz="2000" b="1" dirty="0">
                <a:solidFill>
                  <a:schemeClr val="tx1">
                    <a:lumMod val="75000"/>
                  </a:schemeClr>
                </a:solidFill>
                <a:effectLst>
                  <a:outerShdw blurRad="38100" dist="38100" dir="2700000" algn="tl">
                    <a:srgbClr val="000000">
                      <a:alpha val="43137"/>
                    </a:srgbClr>
                  </a:outerShdw>
                </a:effectLst>
              </a:rPr>
              <a:t>gobiernos locales</a:t>
            </a:r>
            <a:r>
              <a:rPr lang="es-CR" sz="2000" dirty="0">
                <a:solidFill>
                  <a:schemeClr val="tx1">
                    <a:lumMod val="75000"/>
                  </a:schemeClr>
                </a:solidFill>
                <a:effectLst>
                  <a:outerShdw blurRad="38100" dist="38100" dir="2700000" algn="tl">
                    <a:srgbClr val="000000">
                      <a:alpha val="43137"/>
                    </a:srgbClr>
                  </a:outerShdw>
                </a:effectLst>
              </a:rPr>
              <a:t> .</a:t>
            </a:r>
          </a:p>
          <a:p>
            <a:pPr algn="just"/>
            <a:endParaRPr lang="es-CR" sz="2000" dirty="0">
              <a:solidFill>
                <a:schemeClr val="tx1">
                  <a:lumMod val="75000"/>
                </a:schemeClr>
              </a:solidFill>
              <a:effectLst>
                <a:outerShdw blurRad="38100" dist="38100" dir="2700000" algn="tl">
                  <a:srgbClr val="000000">
                    <a:alpha val="43137"/>
                  </a:srgbClr>
                </a:outerShdw>
              </a:effectLst>
            </a:endParaRPr>
          </a:p>
          <a:p>
            <a:pPr algn="just"/>
            <a:r>
              <a:rPr lang="es-CR" sz="2000" dirty="0">
                <a:solidFill>
                  <a:schemeClr val="tx1">
                    <a:lumMod val="75000"/>
                  </a:schemeClr>
                </a:solidFill>
                <a:effectLst>
                  <a:outerShdw blurRad="38100" dist="38100" dir="2700000" algn="tl">
                    <a:srgbClr val="000000">
                      <a:alpha val="43137"/>
                    </a:srgbClr>
                  </a:outerShdw>
                </a:effectLst>
              </a:rPr>
              <a:t>Los resultados muestran una amplia dispersión, con puntajes que van desde </a:t>
            </a:r>
            <a:r>
              <a:rPr lang="es-CR" sz="2000" b="1" dirty="0">
                <a:solidFill>
                  <a:schemeClr val="tx1">
                    <a:lumMod val="75000"/>
                  </a:schemeClr>
                </a:solidFill>
                <a:effectLst>
                  <a:outerShdw blurRad="38100" dist="38100" dir="2700000" algn="tl">
                    <a:srgbClr val="000000">
                      <a:alpha val="43137"/>
                    </a:srgbClr>
                  </a:outerShdw>
                </a:effectLst>
              </a:rPr>
              <a:t>0.19 (CMD Cervantes) </a:t>
            </a:r>
            <a:r>
              <a:rPr lang="es-CR" sz="2000" dirty="0">
                <a:solidFill>
                  <a:schemeClr val="tx1">
                    <a:lumMod val="75000"/>
                  </a:schemeClr>
                </a:solidFill>
                <a:effectLst>
                  <a:outerShdw blurRad="38100" dist="38100" dir="2700000" algn="tl">
                    <a:srgbClr val="000000">
                      <a:alpha val="43137"/>
                    </a:srgbClr>
                  </a:outerShdw>
                </a:effectLst>
              </a:rPr>
              <a:t>hasta </a:t>
            </a:r>
            <a:r>
              <a:rPr lang="es-CR" sz="2000" b="1" dirty="0">
                <a:solidFill>
                  <a:schemeClr val="tx1">
                    <a:lumMod val="75000"/>
                  </a:schemeClr>
                </a:solidFill>
                <a:effectLst>
                  <a:outerShdw blurRad="38100" dist="38100" dir="2700000" algn="tl">
                    <a:srgbClr val="000000">
                      <a:alpha val="43137"/>
                    </a:srgbClr>
                  </a:outerShdw>
                </a:effectLst>
              </a:rPr>
              <a:t>0.83 (Heredia)</a:t>
            </a:r>
            <a:r>
              <a:rPr lang="es-CR" sz="2000" dirty="0">
                <a:solidFill>
                  <a:schemeClr val="tx1">
                    <a:lumMod val="75000"/>
                  </a:schemeClr>
                </a:solidFill>
                <a:effectLst>
                  <a:outerShdw blurRad="38100" dist="38100" dir="2700000" algn="tl">
                    <a:srgbClr val="000000">
                      <a:alpha val="43137"/>
                    </a:srgbClr>
                  </a:outerShdw>
                </a:effectLst>
              </a:rPr>
              <a:t>, y un </a:t>
            </a:r>
            <a:r>
              <a:rPr lang="es-CR" sz="2000" b="1" dirty="0">
                <a:solidFill>
                  <a:schemeClr val="tx1">
                    <a:lumMod val="75000"/>
                  </a:schemeClr>
                </a:solidFill>
                <a:effectLst>
                  <a:outerShdw blurRad="38100" dist="38100" dir="2700000" algn="tl">
                    <a:srgbClr val="000000">
                      <a:alpha val="43137"/>
                    </a:srgbClr>
                  </a:outerShdw>
                </a:effectLst>
              </a:rPr>
              <a:t>promedio nacional de 0.49</a:t>
            </a:r>
            <a:r>
              <a:rPr lang="es-CR" sz="2000" dirty="0">
                <a:solidFill>
                  <a:schemeClr val="tx1">
                    <a:lumMod val="75000"/>
                  </a:schemeClr>
                </a:solidFill>
                <a:effectLst>
                  <a:outerShdw blurRad="38100" dist="38100" dir="2700000" algn="tl">
                    <a:srgbClr val="000000">
                      <a:alpha val="43137"/>
                    </a:srgbClr>
                  </a:outerShdw>
                </a:effectLst>
              </a:rPr>
              <a:t>.</a:t>
            </a:r>
          </a:p>
          <a:p>
            <a:endParaRPr lang="es-CR" sz="2000" dirty="0">
              <a:solidFill>
                <a:schemeClr val="tx1">
                  <a:lumMod val="75000"/>
                </a:schemeClr>
              </a:solidFill>
              <a:effectLst>
                <a:outerShdw blurRad="38100" dist="38100" dir="2700000" algn="tl">
                  <a:srgbClr val="000000">
                    <a:alpha val="43137"/>
                  </a:srgbClr>
                </a:outerShdw>
              </a:effectLst>
            </a:endParaRPr>
          </a:p>
          <a:p>
            <a:r>
              <a:rPr lang="es-CR" sz="2000" dirty="0">
                <a:solidFill>
                  <a:schemeClr val="tx1">
                    <a:lumMod val="75000"/>
                  </a:schemeClr>
                </a:solidFill>
                <a:effectLst>
                  <a:outerShdw blurRad="38100" dist="38100" dir="2700000" algn="tl">
                    <a:srgbClr val="000000">
                      <a:alpha val="43137"/>
                    </a:srgbClr>
                  </a:outerShdw>
                </a:effectLst>
              </a:rPr>
              <a:t>Los gobiernos locales fueron clasificados en cuatro categorías según su nivel de madurez regulatoria:</a:t>
            </a:r>
          </a:p>
          <a:p>
            <a:pPr marL="342900" lvl="0" indent="-342900">
              <a:buFont typeface="Arial" panose="020B0604020202020204" pitchFamily="34" charset="0"/>
              <a:buChar char="•"/>
            </a:pPr>
            <a:r>
              <a:rPr lang="es-CR" sz="2000" b="1" dirty="0">
                <a:solidFill>
                  <a:schemeClr val="tx1">
                    <a:lumMod val="75000"/>
                  </a:schemeClr>
                </a:solidFill>
                <a:effectLst>
                  <a:outerShdw blurRad="38100" dist="38100" dir="2700000" algn="tl">
                    <a:srgbClr val="000000">
                      <a:alpha val="43137"/>
                    </a:srgbClr>
                  </a:outerShdw>
                </a:effectLst>
                <a:latin typeface="Visby CF Bold" pitchFamily="50" charset="0"/>
              </a:rPr>
              <a:t>Avanzada</a:t>
            </a:r>
            <a:r>
              <a:rPr lang="es-CR" sz="2000" dirty="0">
                <a:solidFill>
                  <a:schemeClr val="tx1">
                    <a:lumMod val="75000"/>
                  </a:schemeClr>
                </a:solidFill>
                <a:effectLst>
                  <a:outerShdw blurRad="38100" dist="38100" dir="2700000" algn="tl">
                    <a:srgbClr val="000000">
                      <a:alpha val="43137"/>
                    </a:srgbClr>
                  </a:outerShdw>
                </a:effectLst>
                <a:latin typeface="Visby CF Bold" pitchFamily="50" charset="0"/>
              </a:rPr>
              <a:t>:</a:t>
            </a:r>
            <a:r>
              <a:rPr lang="es-CR" sz="2000" dirty="0">
                <a:solidFill>
                  <a:schemeClr val="tx1">
                    <a:lumMod val="75000"/>
                  </a:schemeClr>
                </a:solidFill>
                <a:effectLst>
                  <a:outerShdw blurRad="38100" dist="38100" dir="2700000" algn="tl">
                    <a:srgbClr val="000000">
                      <a:alpha val="43137"/>
                    </a:srgbClr>
                  </a:outerShdw>
                </a:effectLst>
              </a:rPr>
              <a:t> 4 gobiernos (6%).</a:t>
            </a:r>
          </a:p>
          <a:p>
            <a:pPr marL="342900" lvl="0" indent="-342900">
              <a:buFont typeface="Arial" panose="020B0604020202020204" pitchFamily="34" charset="0"/>
              <a:buChar char="•"/>
            </a:pPr>
            <a:r>
              <a:rPr lang="es-CR" sz="2000" b="1" dirty="0">
                <a:solidFill>
                  <a:schemeClr val="tx1">
                    <a:lumMod val="75000"/>
                  </a:schemeClr>
                </a:solidFill>
                <a:effectLst>
                  <a:outerShdw blurRad="38100" dist="38100" dir="2700000" algn="tl">
                    <a:srgbClr val="000000">
                      <a:alpha val="43137"/>
                    </a:srgbClr>
                  </a:outerShdw>
                </a:effectLst>
                <a:latin typeface="Visby CF Bold" pitchFamily="50" charset="0"/>
              </a:rPr>
              <a:t>Moderada</a:t>
            </a:r>
            <a:r>
              <a:rPr lang="es-CR" sz="2000" dirty="0">
                <a:solidFill>
                  <a:schemeClr val="tx1">
                    <a:lumMod val="75000"/>
                  </a:schemeClr>
                </a:solidFill>
                <a:effectLst>
                  <a:outerShdw blurRad="38100" dist="38100" dir="2700000" algn="tl">
                    <a:srgbClr val="000000">
                      <a:alpha val="43137"/>
                    </a:srgbClr>
                  </a:outerShdw>
                </a:effectLst>
                <a:latin typeface="Visby CF Bold" pitchFamily="50" charset="0"/>
              </a:rPr>
              <a:t>:</a:t>
            </a:r>
            <a:r>
              <a:rPr lang="es-CR" sz="2000" dirty="0">
                <a:solidFill>
                  <a:schemeClr val="tx1">
                    <a:lumMod val="75000"/>
                  </a:schemeClr>
                </a:solidFill>
                <a:effectLst>
                  <a:outerShdw blurRad="38100" dist="38100" dir="2700000" algn="tl">
                    <a:srgbClr val="000000">
                      <a:alpha val="43137"/>
                    </a:srgbClr>
                  </a:outerShdw>
                </a:effectLst>
              </a:rPr>
              <a:t> 11 gobiernos (18%).</a:t>
            </a:r>
          </a:p>
          <a:p>
            <a:pPr marL="342900" lvl="0" indent="-342900">
              <a:buFont typeface="Arial" panose="020B0604020202020204" pitchFamily="34" charset="0"/>
              <a:buChar char="•"/>
            </a:pPr>
            <a:r>
              <a:rPr lang="es-CR" sz="2000" b="1" dirty="0">
                <a:solidFill>
                  <a:schemeClr val="tx1">
                    <a:lumMod val="75000"/>
                  </a:schemeClr>
                </a:solidFill>
                <a:effectLst>
                  <a:outerShdw blurRad="38100" dist="38100" dir="2700000" algn="tl">
                    <a:srgbClr val="000000">
                      <a:alpha val="43137"/>
                    </a:srgbClr>
                  </a:outerShdw>
                </a:effectLst>
                <a:latin typeface="Visby CF Bold" pitchFamily="50" charset="0"/>
              </a:rPr>
              <a:t>En desarrollo</a:t>
            </a:r>
            <a:r>
              <a:rPr lang="es-CR" sz="2000" dirty="0">
                <a:solidFill>
                  <a:schemeClr val="tx1">
                    <a:lumMod val="75000"/>
                  </a:schemeClr>
                </a:solidFill>
                <a:effectLst>
                  <a:outerShdw blurRad="38100" dist="38100" dir="2700000" algn="tl">
                    <a:srgbClr val="000000">
                      <a:alpha val="43137"/>
                    </a:srgbClr>
                  </a:outerShdw>
                </a:effectLst>
                <a:latin typeface="Visby CF Bold" pitchFamily="50" charset="0"/>
              </a:rPr>
              <a:t>: </a:t>
            </a:r>
            <a:r>
              <a:rPr lang="es-CR" sz="2000" dirty="0">
                <a:solidFill>
                  <a:schemeClr val="tx1">
                    <a:lumMod val="75000"/>
                  </a:schemeClr>
                </a:solidFill>
                <a:effectLst>
                  <a:outerShdw blurRad="38100" dist="38100" dir="2700000" algn="tl">
                    <a:srgbClr val="000000">
                      <a:alpha val="43137"/>
                    </a:srgbClr>
                  </a:outerShdw>
                </a:effectLst>
              </a:rPr>
              <a:t>15 gobiernos (24%).</a:t>
            </a:r>
          </a:p>
          <a:p>
            <a:pPr marL="342900" indent="-342900">
              <a:buFont typeface="Arial" panose="020B0604020202020204" pitchFamily="34" charset="0"/>
              <a:buChar char="•"/>
            </a:pPr>
            <a:r>
              <a:rPr lang="es-CR" sz="2000" b="1" dirty="0">
                <a:solidFill>
                  <a:schemeClr val="tx1">
                    <a:lumMod val="75000"/>
                  </a:schemeClr>
                </a:solidFill>
                <a:effectLst>
                  <a:outerShdw blurRad="38100" dist="38100" dir="2700000" algn="tl">
                    <a:srgbClr val="000000">
                      <a:alpha val="43137"/>
                    </a:srgbClr>
                  </a:outerShdw>
                </a:effectLst>
                <a:latin typeface="Visby CF Bold" pitchFamily="50" charset="0"/>
              </a:rPr>
              <a:t>Incipiente</a:t>
            </a:r>
            <a:r>
              <a:rPr lang="es-CR" sz="2000" dirty="0">
                <a:solidFill>
                  <a:schemeClr val="tx1">
                    <a:lumMod val="75000"/>
                  </a:schemeClr>
                </a:solidFill>
                <a:effectLst>
                  <a:outerShdw blurRad="38100" dist="38100" dir="2700000" algn="tl">
                    <a:srgbClr val="000000">
                      <a:alpha val="43137"/>
                    </a:srgbClr>
                  </a:outerShdw>
                </a:effectLst>
                <a:latin typeface="Visby CF Bold" pitchFamily="50" charset="0"/>
              </a:rPr>
              <a:t>: </a:t>
            </a:r>
            <a:r>
              <a:rPr lang="es-CR" sz="2000" dirty="0">
                <a:solidFill>
                  <a:schemeClr val="tx1">
                    <a:lumMod val="75000"/>
                  </a:schemeClr>
                </a:solidFill>
                <a:effectLst>
                  <a:outerShdw blurRad="38100" dist="38100" dir="2700000" algn="tl">
                    <a:srgbClr val="000000">
                      <a:alpha val="43137"/>
                    </a:srgbClr>
                  </a:outerShdw>
                </a:effectLst>
              </a:rPr>
              <a:t>32 gobiernos (52%).</a:t>
            </a:r>
          </a:p>
          <a:p>
            <a:pPr algn="just"/>
            <a:endParaRPr lang="es-CR" sz="2000" dirty="0">
              <a:solidFill>
                <a:schemeClr val="tx1">
                  <a:lumMod val="75000"/>
                </a:schemeClr>
              </a:solidFill>
              <a:effectLst>
                <a:outerShdw blurRad="38100" dist="38100" dir="2700000" algn="tl">
                  <a:srgbClr val="000000">
                    <a:alpha val="43137"/>
                  </a:srgbClr>
                </a:outerShdw>
              </a:effectLst>
              <a:latin typeface="Visby CF" pitchFamily="50" charset="0"/>
            </a:endParaRPr>
          </a:p>
        </p:txBody>
      </p:sp>
      <p:pic>
        <p:nvPicPr>
          <p:cNvPr id="7" name="Imagen 6">
            <a:extLst>
              <a:ext uri="{FF2B5EF4-FFF2-40B4-BE49-F238E27FC236}">
                <a16:creationId xmlns:a16="http://schemas.microsoft.com/office/drawing/2014/main" id="{721CDE6F-6F21-99F0-EB47-97F35D4503CA}"/>
              </a:ext>
            </a:extLst>
          </p:cNvPr>
          <p:cNvPicPr>
            <a:picLocks noChangeAspect="1"/>
          </p:cNvPicPr>
          <p:nvPr/>
        </p:nvPicPr>
        <p:blipFill>
          <a:blip r:embed="rId2"/>
          <a:stretch>
            <a:fillRect/>
          </a:stretch>
        </p:blipFill>
        <p:spPr>
          <a:xfrm>
            <a:off x="193963" y="4398920"/>
            <a:ext cx="2181529" cy="600159"/>
          </a:xfrm>
          <a:prstGeom prst="rect">
            <a:avLst/>
          </a:prstGeom>
        </p:spPr>
      </p:pic>
    </p:spTree>
    <p:extLst>
      <p:ext uri="{BB962C8B-B14F-4D97-AF65-F5344CB8AC3E}">
        <p14:creationId xmlns:p14="http://schemas.microsoft.com/office/powerpoint/2010/main" val="931691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ector recto 9">
            <a:extLst>
              <a:ext uri="{FF2B5EF4-FFF2-40B4-BE49-F238E27FC236}">
                <a16:creationId xmlns:a16="http://schemas.microsoft.com/office/drawing/2014/main" id="{28570A8B-3BDD-B516-C251-C8E7A208FBCC}"/>
              </a:ext>
            </a:extLst>
          </p:cNvPr>
          <p:cNvCxnSpPr>
            <a:cxnSpLocks/>
          </p:cNvCxnSpPr>
          <p:nvPr/>
        </p:nvCxnSpPr>
        <p:spPr>
          <a:xfrm>
            <a:off x="152400" y="328297"/>
            <a:ext cx="9144000"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2" name="Imagen 1">
            <a:extLst>
              <a:ext uri="{FF2B5EF4-FFF2-40B4-BE49-F238E27FC236}">
                <a16:creationId xmlns:a16="http://schemas.microsoft.com/office/drawing/2014/main" id="{F1E30568-9AD5-0249-3DC1-E9AD3080827A}"/>
              </a:ext>
            </a:extLst>
          </p:cNvPr>
          <p:cNvPicPr>
            <a:picLocks noChangeAspect="1"/>
          </p:cNvPicPr>
          <p:nvPr/>
        </p:nvPicPr>
        <p:blipFill>
          <a:blip r:embed="rId2"/>
          <a:stretch>
            <a:fillRect/>
          </a:stretch>
        </p:blipFill>
        <p:spPr>
          <a:xfrm>
            <a:off x="339436" y="106714"/>
            <a:ext cx="2181529" cy="600159"/>
          </a:xfrm>
          <a:prstGeom prst="rect">
            <a:avLst/>
          </a:prstGeom>
        </p:spPr>
      </p:pic>
      <p:sp>
        <p:nvSpPr>
          <p:cNvPr id="4" name="CuadroTexto 3">
            <a:extLst>
              <a:ext uri="{FF2B5EF4-FFF2-40B4-BE49-F238E27FC236}">
                <a16:creationId xmlns:a16="http://schemas.microsoft.com/office/drawing/2014/main" id="{90212588-4424-A252-18CA-2BC3B0F8927C}"/>
              </a:ext>
            </a:extLst>
          </p:cNvPr>
          <p:cNvSpPr txBox="1"/>
          <p:nvPr/>
        </p:nvSpPr>
        <p:spPr>
          <a:xfrm>
            <a:off x="152401" y="773320"/>
            <a:ext cx="8887690" cy="1569660"/>
          </a:xfrm>
          <a:prstGeom prst="rect">
            <a:avLst/>
          </a:prstGeom>
          <a:noFill/>
        </p:spPr>
        <p:txBody>
          <a:bodyPr wrap="square">
            <a:spAutoFit/>
          </a:bodyPr>
          <a:lstStyle/>
          <a:p>
            <a:r>
              <a:rPr lang="es-MX" sz="2400" dirty="0">
                <a:solidFill>
                  <a:schemeClr val="tx1">
                    <a:lumMod val="75000"/>
                  </a:schemeClr>
                </a:solidFill>
                <a:effectLst>
                  <a:outerShdw blurRad="38100" dist="38100" dir="2700000" algn="tl">
                    <a:srgbClr val="000000">
                      <a:alpha val="43137"/>
                    </a:srgbClr>
                  </a:outerShdw>
                </a:effectLst>
                <a:latin typeface="Visby CF" pitchFamily="50" charset="0"/>
              </a:rPr>
              <a:t>La Municipalidad de Escazú obtuvo una calificación de 0.70 en el ICRI 2024, ubicándose en la categoría 'Avanzada'. Esto refleja una alta capacidad regulatoria y un compromiso con la mejora continua.</a:t>
            </a:r>
          </a:p>
        </p:txBody>
      </p:sp>
      <p:sp>
        <p:nvSpPr>
          <p:cNvPr id="7" name="CuadroTexto 6">
            <a:extLst>
              <a:ext uri="{FF2B5EF4-FFF2-40B4-BE49-F238E27FC236}">
                <a16:creationId xmlns:a16="http://schemas.microsoft.com/office/drawing/2014/main" id="{39D0998C-4FF6-57D7-0EFE-A293A01AF1A0}"/>
              </a:ext>
            </a:extLst>
          </p:cNvPr>
          <p:cNvSpPr txBox="1"/>
          <p:nvPr/>
        </p:nvSpPr>
        <p:spPr>
          <a:xfrm>
            <a:off x="2272146" y="2228546"/>
            <a:ext cx="5126182" cy="2680734"/>
          </a:xfrm>
          <a:prstGeom prst="rect">
            <a:avLst/>
          </a:prstGeom>
          <a:noFill/>
        </p:spPr>
        <p:txBody>
          <a:bodyPr wrap="square">
            <a:spAutoFit/>
          </a:bodyPr>
          <a:lstStyle/>
          <a:p>
            <a:pPr marL="228600">
              <a:lnSpc>
                <a:spcPct val="115000"/>
              </a:lnSpc>
              <a:spcAft>
                <a:spcPts val="800"/>
              </a:spcAft>
              <a:buNone/>
            </a:pPr>
            <a:r>
              <a:rPr lang="es-CR" sz="1600" b="1" kern="0" dirty="0">
                <a:solidFill>
                  <a:schemeClr val="tx1">
                    <a:lumMod val="75000"/>
                  </a:schemeClr>
                </a:solidFill>
                <a:effectLst>
                  <a:outerShdw blurRad="38100" dist="38100" dir="2700000" algn="tl">
                    <a:srgbClr val="000000">
                      <a:alpha val="43137"/>
                    </a:srgbClr>
                  </a:outerShdw>
                </a:effectLst>
                <a:latin typeface="Visby CF" pitchFamily="50" charset="0"/>
                <a:ea typeface="Times New Roman" panose="02020603050405020304" pitchFamily="18" charset="0"/>
                <a:cs typeface="Times New Roman" panose="02020603050405020304" pitchFamily="18" charset="0"/>
              </a:rPr>
              <a:t>Categoría:</a:t>
            </a:r>
            <a:r>
              <a:rPr lang="es-CR" sz="1600" kern="0" dirty="0">
                <a:solidFill>
                  <a:schemeClr val="tx1">
                    <a:lumMod val="75000"/>
                  </a:schemeClr>
                </a:solidFill>
                <a:effectLst>
                  <a:outerShdw blurRad="38100" dist="38100" dir="2700000" algn="tl">
                    <a:srgbClr val="000000">
                      <a:alpha val="43137"/>
                    </a:srgbClr>
                  </a:outerShdw>
                </a:effectLst>
                <a:latin typeface="Visby CF" pitchFamily="50" charset="0"/>
                <a:ea typeface="Times New Roman" panose="02020603050405020304" pitchFamily="18" charset="0"/>
                <a:cs typeface="Times New Roman" panose="02020603050405020304" pitchFamily="18" charset="0"/>
              </a:rPr>
              <a:t> Avanzada capacidad regulatoria</a:t>
            </a:r>
            <a:endParaRPr lang="es-CR" sz="1600" kern="100" dirty="0">
              <a:solidFill>
                <a:schemeClr val="tx1">
                  <a:lumMod val="75000"/>
                </a:schemeClr>
              </a:solidFill>
              <a:effectLst>
                <a:outerShdw blurRad="38100" dist="38100" dir="2700000" algn="tl">
                  <a:srgbClr val="000000">
                    <a:alpha val="43137"/>
                  </a:srgbClr>
                </a:outerShdw>
              </a:effectLst>
              <a:latin typeface="Visby CF" pitchFamily="50" charset="0"/>
              <a:ea typeface="Aptos" panose="020B0004020202020204" pitchFamily="34" charset="0"/>
              <a:cs typeface="Times New Roman" panose="02020603050405020304" pitchFamily="18" charset="0"/>
            </a:endParaRPr>
          </a:p>
          <a:p>
            <a:pPr marL="228600">
              <a:lnSpc>
                <a:spcPct val="115000"/>
              </a:lnSpc>
              <a:spcAft>
                <a:spcPts val="800"/>
              </a:spcAft>
              <a:buNone/>
            </a:pPr>
            <a:r>
              <a:rPr lang="es-CR" sz="1600" b="1" kern="0" dirty="0">
                <a:solidFill>
                  <a:schemeClr val="tx1">
                    <a:lumMod val="75000"/>
                  </a:schemeClr>
                </a:solidFill>
                <a:effectLst>
                  <a:outerShdw blurRad="38100" dist="38100" dir="2700000" algn="tl">
                    <a:srgbClr val="000000">
                      <a:alpha val="43137"/>
                    </a:srgbClr>
                  </a:outerShdw>
                </a:effectLst>
                <a:latin typeface="Visby CF" pitchFamily="50" charset="0"/>
                <a:ea typeface="Times New Roman" panose="02020603050405020304" pitchFamily="18" charset="0"/>
                <a:cs typeface="Times New Roman" panose="02020603050405020304" pitchFamily="18" charset="0"/>
              </a:rPr>
              <a:t>Ranking nacional: </a:t>
            </a:r>
            <a:r>
              <a:rPr lang="es-CR" sz="1600" kern="0" dirty="0">
                <a:solidFill>
                  <a:schemeClr val="tx1">
                    <a:lumMod val="75000"/>
                  </a:schemeClr>
                </a:solidFill>
                <a:effectLst>
                  <a:outerShdw blurRad="38100" dist="38100" dir="2700000" algn="tl">
                    <a:srgbClr val="000000">
                      <a:alpha val="43137"/>
                    </a:srgbClr>
                  </a:outerShdw>
                </a:effectLst>
                <a:latin typeface="Visby CF" pitchFamily="50" charset="0"/>
                <a:ea typeface="Times New Roman" panose="02020603050405020304" pitchFamily="18" charset="0"/>
                <a:cs typeface="Times New Roman" panose="02020603050405020304" pitchFamily="18" charset="0"/>
              </a:rPr>
              <a:t>4° lugar.</a:t>
            </a:r>
            <a:endParaRPr lang="es-CR" sz="1600" kern="100" dirty="0">
              <a:solidFill>
                <a:schemeClr val="tx1">
                  <a:lumMod val="75000"/>
                </a:schemeClr>
              </a:solidFill>
              <a:effectLst>
                <a:outerShdw blurRad="38100" dist="38100" dir="2700000" algn="tl">
                  <a:srgbClr val="000000">
                    <a:alpha val="43137"/>
                  </a:srgbClr>
                </a:outerShdw>
              </a:effectLst>
              <a:latin typeface="Visby CF" pitchFamily="50" charset="0"/>
              <a:ea typeface="Aptos" panose="020B0004020202020204" pitchFamily="34" charset="0"/>
              <a:cs typeface="Times New Roman" panose="02020603050405020304" pitchFamily="18" charset="0"/>
            </a:endParaRPr>
          </a:p>
          <a:p>
            <a:pPr marL="228600">
              <a:lnSpc>
                <a:spcPct val="115000"/>
              </a:lnSpc>
              <a:spcAft>
                <a:spcPts val="800"/>
              </a:spcAft>
              <a:buNone/>
            </a:pPr>
            <a:r>
              <a:rPr lang="es-CR" sz="1600" b="1" kern="0" dirty="0">
                <a:solidFill>
                  <a:schemeClr val="tx1">
                    <a:lumMod val="75000"/>
                  </a:schemeClr>
                </a:solidFill>
                <a:effectLst>
                  <a:outerShdw blurRad="38100" dist="38100" dir="2700000" algn="tl">
                    <a:srgbClr val="000000">
                      <a:alpha val="43137"/>
                    </a:srgbClr>
                  </a:outerShdw>
                </a:effectLst>
                <a:latin typeface="Visby CF" pitchFamily="50" charset="0"/>
                <a:ea typeface="Times New Roman" panose="02020603050405020304" pitchFamily="18" charset="0"/>
                <a:cs typeface="Times New Roman" panose="02020603050405020304" pitchFamily="18" charset="0"/>
              </a:rPr>
              <a:t>Promedio nacional:</a:t>
            </a:r>
            <a:r>
              <a:rPr lang="es-CR" sz="1600" kern="0" dirty="0">
                <a:solidFill>
                  <a:schemeClr val="tx1">
                    <a:lumMod val="75000"/>
                  </a:schemeClr>
                </a:solidFill>
                <a:effectLst>
                  <a:outerShdw blurRad="38100" dist="38100" dir="2700000" algn="tl">
                    <a:srgbClr val="000000">
                      <a:alpha val="43137"/>
                    </a:srgbClr>
                  </a:outerShdw>
                </a:effectLst>
                <a:latin typeface="Visby CF" pitchFamily="50" charset="0"/>
                <a:ea typeface="Times New Roman" panose="02020603050405020304" pitchFamily="18" charset="0"/>
                <a:cs typeface="Times New Roman" panose="02020603050405020304" pitchFamily="18" charset="0"/>
              </a:rPr>
              <a:t> 0.49.</a:t>
            </a:r>
            <a:endParaRPr lang="es-CR" sz="1600" kern="100" dirty="0">
              <a:solidFill>
                <a:schemeClr val="tx1">
                  <a:lumMod val="75000"/>
                </a:schemeClr>
              </a:solidFill>
              <a:effectLst>
                <a:outerShdw blurRad="38100" dist="38100" dir="2700000" algn="tl">
                  <a:srgbClr val="000000">
                    <a:alpha val="43137"/>
                  </a:srgbClr>
                </a:outerShdw>
              </a:effectLst>
              <a:latin typeface="Visby CF" pitchFamily="50" charset="0"/>
              <a:ea typeface="Aptos" panose="020B0004020202020204" pitchFamily="34" charset="0"/>
              <a:cs typeface="Times New Roman" panose="02020603050405020304" pitchFamily="18" charset="0"/>
            </a:endParaRPr>
          </a:p>
          <a:p>
            <a:pPr marL="228600">
              <a:lnSpc>
                <a:spcPct val="115000"/>
              </a:lnSpc>
              <a:spcAft>
                <a:spcPts val="800"/>
              </a:spcAft>
              <a:buNone/>
            </a:pPr>
            <a:r>
              <a:rPr lang="es-CR" sz="1600" b="1" kern="0" dirty="0">
                <a:solidFill>
                  <a:schemeClr val="tx1">
                    <a:lumMod val="75000"/>
                  </a:schemeClr>
                </a:solidFill>
                <a:effectLst>
                  <a:outerShdw blurRad="38100" dist="38100" dir="2700000" algn="tl">
                    <a:srgbClr val="000000">
                      <a:alpha val="43137"/>
                    </a:srgbClr>
                  </a:outerShdw>
                </a:effectLst>
                <a:latin typeface="Visby CF" pitchFamily="50" charset="0"/>
                <a:ea typeface="Times New Roman" panose="02020603050405020304" pitchFamily="18" charset="0"/>
                <a:cs typeface="Times New Roman" panose="02020603050405020304" pitchFamily="18" charset="0"/>
              </a:rPr>
              <a:t>Dimensiones:</a:t>
            </a:r>
            <a:endParaRPr lang="es-CR" sz="1600" kern="100" dirty="0">
              <a:solidFill>
                <a:schemeClr val="tx1">
                  <a:lumMod val="75000"/>
                </a:schemeClr>
              </a:solidFill>
              <a:effectLst>
                <a:outerShdw blurRad="38100" dist="38100" dir="2700000" algn="tl">
                  <a:srgbClr val="000000">
                    <a:alpha val="43137"/>
                  </a:srgbClr>
                </a:outerShdw>
              </a:effectLst>
              <a:latin typeface="Visby CF" pitchFamily="50" charset="0"/>
              <a:ea typeface="Aptos" panose="020B0004020202020204" pitchFamily="34" charset="0"/>
              <a:cs typeface="Times New Roman" panose="02020603050405020304" pitchFamily="18" charset="0"/>
            </a:endParaRPr>
          </a:p>
          <a:p>
            <a:pPr marL="971550" indent="-285750">
              <a:lnSpc>
                <a:spcPct val="115000"/>
              </a:lnSpc>
              <a:spcAft>
                <a:spcPts val="800"/>
              </a:spcAft>
              <a:buFont typeface="Arial" panose="020B0604020202020204" pitchFamily="34" charset="0"/>
              <a:buChar char="•"/>
            </a:pPr>
            <a:r>
              <a:rPr lang="es-CR" sz="1600" kern="0" dirty="0">
                <a:solidFill>
                  <a:schemeClr val="tx1">
                    <a:lumMod val="75000"/>
                  </a:schemeClr>
                </a:solidFill>
                <a:effectLst>
                  <a:outerShdw blurRad="38100" dist="38100" dir="2700000" algn="tl">
                    <a:srgbClr val="000000">
                      <a:alpha val="43137"/>
                    </a:srgbClr>
                  </a:outerShdw>
                </a:effectLst>
                <a:latin typeface="Visby CF" pitchFamily="50" charset="0"/>
                <a:ea typeface="Times New Roman" panose="02020603050405020304" pitchFamily="18" charset="0"/>
                <a:cs typeface="Times New Roman" panose="02020603050405020304" pitchFamily="18" charset="0"/>
              </a:rPr>
              <a:t>Institucionalidad: 0.220.</a:t>
            </a:r>
            <a:endParaRPr lang="es-CR" sz="1600" kern="100" dirty="0">
              <a:solidFill>
                <a:schemeClr val="tx1">
                  <a:lumMod val="75000"/>
                </a:schemeClr>
              </a:solidFill>
              <a:effectLst>
                <a:outerShdw blurRad="38100" dist="38100" dir="2700000" algn="tl">
                  <a:srgbClr val="000000">
                    <a:alpha val="43137"/>
                  </a:srgbClr>
                </a:outerShdw>
              </a:effectLst>
              <a:latin typeface="Visby CF" pitchFamily="50" charset="0"/>
              <a:ea typeface="Aptos" panose="020B0004020202020204" pitchFamily="34" charset="0"/>
              <a:cs typeface="Times New Roman" panose="02020603050405020304" pitchFamily="18" charset="0"/>
            </a:endParaRPr>
          </a:p>
          <a:p>
            <a:pPr marL="971550" indent="-285750">
              <a:lnSpc>
                <a:spcPct val="115000"/>
              </a:lnSpc>
              <a:spcAft>
                <a:spcPts val="800"/>
              </a:spcAft>
              <a:buFont typeface="Arial" panose="020B0604020202020204" pitchFamily="34" charset="0"/>
              <a:buChar char="•"/>
            </a:pPr>
            <a:r>
              <a:rPr lang="es-CR" sz="1600" kern="0" dirty="0">
                <a:solidFill>
                  <a:schemeClr val="tx1">
                    <a:lumMod val="75000"/>
                  </a:schemeClr>
                </a:solidFill>
                <a:effectLst>
                  <a:outerShdw blurRad="38100" dist="38100" dir="2700000" algn="tl">
                    <a:srgbClr val="000000">
                      <a:alpha val="43137"/>
                    </a:srgbClr>
                  </a:outerShdw>
                </a:effectLst>
                <a:latin typeface="Visby CF" pitchFamily="50" charset="0"/>
                <a:ea typeface="Times New Roman" panose="02020603050405020304" pitchFamily="18" charset="0"/>
                <a:cs typeface="Times New Roman" panose="02020603050405020304" pitchFamily="18" charset="0"/>
              </a:rPr>
              <a:t>Herramientas: 0.175.</a:t>
            </a:r>
            <a:endParaRPr lang="es-CR" sz="1600" kern="100" dirty="0">
              <a:solidFill>
                <a:schemeClr val="tx1">
                  <a:lumMod val="75000"/>
                </a:schemeClr>
              </a:solidFill>
              <a:effectLst>
                <a:outerShdw blurRad="38100" dist="38100" dir="2700000" algn="tl">
                  <a:srgbClr val="000000">
                    <a:alpha val="43137"/>
                  </a:srgbClr>
                </a:outerShdw>
              </a:effectLst>
              <a:latin typeface="Visby CF" pitchFamily="50" charset="0"/>
              <a:ea typeface="Aptos" panose="020B0004020202020204" pitchFamily="34" charset="0"/>
              <a:cs typeface="Times New Roman" panose="02020603050405020304" pitchFamily="18" charset="0"/>
            </a:endParaRPr>
          </a:p>
          <a:p>
            <a:pPr marL="971550" indent="-285750">
              <a:lnSpc>
                <a:spcPct val="115000"/>
              </a:lnSpc>
              <a:spcAft>
                <a:spcPts val="800"/>
              </a:spcAft>
              <a:buFont typeface="Arial" panose="020B0604020202020204" pitchFamily="34" charset="0"/>
              <a:buChar char="•"/>
            </a:pPr>
            <a:r>
              <a:rPr lang="es-CR" sz="1600" kern="0" dirty="0">
                <a:solidFill>
                  <a:schemeClr val="tx1">
                    <a:lumMod val="75000"/>
                  </a:schemeClr>
                </a:solidFill>
                <a:effectLst>
                  <a:outerShdw blurRad="38100" dist="38100" dir="2700000" algn="tl">
                    <a:srgbClr val="000000">
                      <a:alpha val="43137"/>
                    </a:srgbClr>
                  </a:outerShdw>
                </a:effectLst>
                <a:latin typeface="Visby CF" pitchFamily="50" charset="0"/>
                <a:ea typeface="Times New Roman" panose="02020603050405020304" pitchFamily="18" charset="0"/>
                <a:cs typeface="Times New Roman" panose="02020603050405020304" pitchFamily="18" charset="0"/>
              </a:rPr>
              <a:t>Simplificación Administrativa: 0.283.</a:t>
            </a:r>
            <a:endParaRPr lang="es-CR" sz="1600" kern="100" dirty="0">
              <a:solidFill>
                <a:schemeClr val="tx1">
                  <a:lumMod val="75000"/>
                </a:schemeClr>
              </a:solidFill>
              <a:effectLst>
                <a:outerShdw blurRad="38100" dist="38100" dir="2700000" algn="tl">
                  <a:srgbClr val="000000">
                    <a:alpha val="43137"/>
                  </a:srgbClr>
                </a:outerShdw>
              </a:effectLst>
              <a:latin typeface="Visby CF" pitchFamily="50"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124247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3AEE3-C296-16EF-3E51-210416ECE196}"/>
            </a:ext>
          </a:extLst>
        </p:cNvPr>
        <p:cNvGrpSpPr/>
        <p:nvPr/>
      </p:nvGrpSpPr>
      <p:grpSpPr>
        <a:xfrm>
          <a:off x="0" y="0"/>
          <a:ext cx="0" cy="0"/>
          <a:chOff x="0" y="0"/>
          <a:chExt cx="0" cy="0"/>
        </a:xfrm>
      </p:grpSpPr>
      <p:cxnSp>
        <p:nvCxnSpPr>
          <p:cNvPr id="10" name="Conector recto 9">
            <a:extLst>
              <a:ext uri="{FF2B5EF4-FFF2-40B4-BE49-F238E27FC236}">
                <a16:creationId xmlns:a16="http://schemas.microsoft.com/office/drawing/2014/main" id="{15E678E5-FD5F-E078-2117-C27887375CE8}"/>
              </a:ext>
            </a:extLst>
          </p:cNvPr>
          <p:cNvCxnSpPr>
            <a:cxnSpLocks/>
          </p:cNvCxnSpPr>
          <p:nvPr/>
        </p:nvCxnSpPr>
        <p:spPr>
          <a:xfrm>
            <a:off x="145473" y="937897"/>
            <a:ext cx="914400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83462331-CB2F-64D7-7FEE-1F218A4118E2}"/>
              </a:ext>
            </a:extLst>
          </p:cNvPr>
          <p:cNvSpPr>
            <a:spLocks noGrp="1"/>
          </p:cNvSpPr>
          <p:nvPr>
            <p:ph type="title"/>
          </p:nvPr>
        </p:nvSpPr>
        <p:spPr>
          <a:xfrm>
            <a:off x="2296391" y="224388"/>
            <a:ext cx="4343399" cy="531194"/>
          </a:xfrm>
        </p:spPr>
        <p:txBody>
          <a:bodyPr>
            <a:noAutofit/>
          </a:bodyPr>
          <a:lstStyle/>
          <a:p>
            <a:r>
              <a:rPr sz="4000" dirty="0" err="1"/>
              <a:t>Principales</a:t>
            </a:r>
            <a:r>
              <a:rPr sz="4000" dirty="0"/>
              <a:t> Retos</a:t>
            </a:r>
          </a:p>
        </p:txBody>
      </p:sp>
      <p:sp>
        <p:nvSpPr>
          <p:cNvPr id="7" name="Content Placeholder 2">
            <a:extLst>
              <a:ext uri="{FF2B5EF4-FFF2-40B4-BE49-F238E27FC236}">
                <a16:creationId xmlns:a16="http://schemas.microsoft.com/office/drawing/2014/main" id="{F000E475-5E65-61BE-7A4F-3DA0C13EB77F}"/>
              </a:ext>
            </a:extLst>
          </p:cNvPr>
          <p:cNvSpPr txBox="1">
            <a:spLocks/>
          </p:cNvSpPr>
          <p:nvPr/>
        </p:nvSpPr>
        <p:spPr>
          <a:xfrm>
            <a:off x="0" y="1011584"/>
            <a:ext cx="8936182" cy="268065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Visby CF" pitchFamily="2" charset="77"/>
                <a:ea typeface="Visby CF"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indent="-457200">
              <a:lnSpc>
                <a:spcPct val="150000"/>
              </a:lnSpc>
              <a:buClr>
                <a:schemeClr val="tx1">
                  <a:lumMod val="75000"/>
                </a:schemeClr>
              </a:buClr>
              <a:buFont typeface="Arial" panose="020B0604020202020204" pitchFamily="34" charset="0"/>
              <a:buChar char="•"/>
            </a:pPr>
            <a:r>
              <a:rPr lang="es-MX" sz="2600" dirty="0">
                <a:solidFill>
                  <a:schemeClr val="tx1">
                    <a:lumMod val="75000"/>
                  </a:schemeClr>
                </a:solidFill>
                <a:effectLst>
                  <a:outerShdw blurRad="38100" dist="38100" dir="2700000" algn="tl">
                    <a:srgbClr val="000000">
                      <a:alpha val="43137"/>
                    </a:srgbClr>
                  </a:outerShdw>
                </a:effectLst>
                <a:latin typeface="Visby CF" pitchFamily="50" charset="0"/>
              </a:rPr>
              <a:t>Fortalecer el uso de herramientas digitales como el Catálogo Nacional de Trámites.</a:t>
            </a:r>
          </a:p>
          <a:p>
            <a:pPr marL="457200" indent="-457200">
              <a:lnSpc>
                <a:spcPct val="150000"/>
              </a:lnSpc>
              <a:buClr>
                <a:schemeClr val="tx1">
                  <a:lumMod val="75000"/>
                </a:schemeClr>
              </a:buClr>
              <a:buFont typeface="Arial" panose="020B0604020202020204" pitchFamily="34" charset="0"/>
              <a:buChar char="•"/>
            </a:pPr>
            <a:r>
              <a:rPr lang="es-MX" sz="2600" dirty="0">
                <a:solidFill>
                  <a:schemeClr val="tx1">
                    <a:lumMod val="75000"/>
                  </a:schemeClr>
                </a:solidFill>
                <a:effectLst>
                  <a:outerShdw blurRad="38100" dist="38100" dir="2700000" algn="tl">
                    <a:srgbClr val="000000">
                      <a:alpha val="43137"/>
                    </a:srgbClr>
                  </a:outerShdw>
                </a:effectLst>
                <a:latin typeface="Visby CF" pitchFamily="50" charset="0"/>
              </a:rPr>
              <a:t>Mejorar la sistematización del análisis costo-beneficio.</a:t>
            </a:r>
          </a:p>
          <a:p>
            <a:pPr marL="457200" indent="-457200">
              <a:lnSpc>
                <a:spcPct val="150000"/>
              </a:lnSpc>
              <a:buClr>
                <a:schemeClr val="tx1">
                  <a:lumMod val="75000"/>
                </a:schemeClr>
              </a:buClr>
              <a:buFont typeface="Arial" panose="020B0604020202020204" pitchFamily="34" charset="0"/>
              <a:buChar char="•"/>
            </a:pPr>
            <a:r>
              <a:rPr lang="es-MX" sz="2600" dirty="0">
                <a:solidFill>
                  <a:schemeClr val="tx1">
                    <a:lumMod val="75000"/>
                  </a:schemeClr>
                </a:solidFill>
                <a:effectLst>
                  <a:outerShdw blurRad="38100" dist="38100" dir="2700000" algn="tl">
                    <a:srgbClr val="000000">
                      <a:alpha val="43137"/>
                    </a:srgbClr>
                  </a:outerShdw>
                </a:effectLst>
                <a:latin typeface="Visby CF" pitchFamily="50" charset="0"/>
              </a:rPr>
              <a:t>Incrementar la evaluación ex post de las regulaciones.</a:t>
            </a:r>
          </a:p>
          <a:p>
            <a:pPr marL="457200" indent="-457200">
              <a:lnSpc>
                <a:spcPct val="150000"/>
              </a:lnSpc>
              <a:buClr>
                <a:schemeClr val="tx1">
                  <a:lumMod val="75000"/>
                </a:schemeClr>
              </a:buClr>
              <a:buFont typeface="Arial" panose="020B0604020202020204" pitchFamily="34" charset="0"/>
              <a:buChar char="•"/>
            </a:pPr>
            <a:r>
              <a:rPr lang="es-MX" sz="2600" dirty="0">
                <a:solidFill>
                  <a:schemeClr val="tx1">
                    <a:lumMod val="75000"/>
                  </a:schemeClr>
                </a:solidFill>
                <a:effectLst>
                  <a:outerShdw blurRad="38100" dist="38100" dir="2700000" algn="tl">
                    <a:srgbClr val="000000">
                      <a:alpha val="43137"/>
                    </a:srgbClr>
                  </a:outerShdw>
                </a:effectLst>
                <a:latin typeface="Visby CF" pitchFamily="50" charset="0"/>
              </a:rPr>
              <a:t>Promover mayor participación ciudadana en la política regulatoria.</a:t>
            </a:r>
          </a:p>
        </p:txBody>
      </p:sp>
    </p:spTree>
    <p:extLst>
      <p:ext uri="{BB962C8B-B14F-4D97-AF65-F5344CB8AC3E}">
        <p14:creationId xmlns:p14="http://schemas.microsoft.com/office/powerpoint/2010/main" val="2792179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04A0CC73-3C32-9C18-097E-67A194572C6A}"/>
              </a:ext>
            </a:extLst>
          </p:cNvPr>
          <p:cNvSpPr txBox="1"/>
          <p:nvPr/>
        </p:nvSpPr>
        <p:spPr>
          <a:xfrm>
            <a:off x="121227" y="1330324"/>
            <a:ext cx="8901545" cy="3108543"/>
          </a:xfrm>
          <a:prstGeom prst="rect">
            <a:avLst/>
          </a:prstGeom>
          <a:noFill/>
        </p:spPr>
        <p:txBody>
          <a:bodyPr wrap="square">
            <a:spAutoFit/>
          </a:bodyPr>
          <a:lstStyle/>
          <a:p>
            <a:r>
              <a:rPr lang="es-MX" sz="2800" dirty="0">
                <a:solidFill>
                  <a:schemeClr val="accent4">
                    <a:lumMod val="40000"/>
                    <a:lumOff val="60000"/>
                  </a:schemeClr>
                </a:solidFill>
                <a:effectLst>
                  <a:outerShdw blurRad="38100" dist="38100" dir="2700000" algn="tl">
                    <a:srgbClr val="000000">
                      <a:alpha val="43137"/>
                    </a:srgbClr>
                  </a:outerShdw>
                </a:effectLst>
              </a:rPr>
              <a:t>• Consolidar la Comisión de Mejora Regulatoria Institucional.</a:t>
            </a:r>
          </a:p>
          <a:p>
            <a:r>
              <a:rPr lang="es-MX" sz="2800" dirty="0">
                <a:solidFill>
                  <a:schemeClr val="accent4">
                    <a:lumMod val="40000"/>
                    <a:lumOff val="60000"/>
                  </a:schemeClr>
                </a:solidFill>
                <a:effectLst>
                  <a:outerShdw blurRad="38100" dist="38100" dir="2700000" algn="tl">
                    <a:srgbClr val="000000">
                      <a:alpha val="43137"/>
                    </a:srgbClr>
                  </a:outerShdw>
                </a:effectLst>
              </a:rPr>
              <a:t>• Implementar planes de mejora regulatoria con base en la guía del MEIC.</a:t>
            </a:r>
          </a:p>
          <a:p>
            <a:r>
              <a:rPr lang="es-MX" sz="2800" dirty="0">
                <a:solidFill>
                  <a:schemeClr val="accent4">
                    <a:lumMod val="40000"/>
                    <a:lumOff val="60000"/>
                  </a:schemeClr>
                </a:solidFill>
                <a:effectLst>
                  <a:outerShdw blurRad="38100" dist="38100" dir="2700000" algn="tl">
                    <a:srgbClr val="000000">
                      <a:alpha val="43137"/>
                    </a:srgbClr>
                  </a:outerShdw>
                </a:effectLst>
              </a:rPr>
              <a:t>• Fortalecer la planificación estratégica con enfoque en transformación digital.</a:t>
            </a:r>
          </a:p>
          <a:p>
            <a:r>
              <a:rPr lang="es-MX" sz="2800" dirty="0">
                <a:solidFill>
                  <a:schemeClr val="accent4">
                    <a:lumMod val="40000"/>
                    <a:lumOff val="60000"/>
                  </a:schemeClr>
                </a:solidFill>
                <a:effectLst>
                  <a:outerShdw blurRad="38100" dist="38100" dir="2700000" algn="tl">
                    <a:srgbClr val="000000">
                      <a:alpha val="43137"/>
                    </a:srgbClr>
                  </a:outerShdw>
                </a:effectLst>
              </a:rPr>
              <a:t>• Integrar convenios de cooperación interinstitucional.</a:t>
            </a:r>
          </a:p>
        </p:txBody>
      </p:sp>
      <p:sp>
        <p:nvSpPr>
          <p:cNvPr id="11" name="Title 1">
            <a:extLst>
              <a:ext uri="{FF2B5EF4-FFF2-40B4-BE49-F238E27FC236}">
                <a16:creationId xmlns:a16="http://schemas.microsoft.com/office/drawing/2014/main" id="{012664D9-E688-D60B-A40E-93CB84BE01C2}"/>
              </a:ext>
            </a:extLst>
          </p:cNvPr>
          <p:cNvSpPr txBox="1">
            <a:spLocks/>
          </p:cNvSpPr>
          <p:nvPr/>
        </p:nvSpPr>
        <p:spPr>
          <a:xfrm>
            <a:off x="1217181" y="353579"/>
            <a:ext cx="6400419" cy="7021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Trebuchet MS"/>
              <a:buNone/>
              <a:defRPr sz="4000" b="1" i="0" u="none" strike="noStrike" cap="none">
                <a:solidFill>
                  <a:schemeClr val="bg1"/>
                </a:solidFill>
                <a:latin typeface="Visby CF Bold" pitchFamily="2" charset="77"/>
                <a:ea typeface="Trebuchet MS"/>
                <a:cs typeface="Trebuchet MS"/>
                <a:sym typeface="Trebuchet MS"/>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s-CR" dirty="0">
                <a:solidFill>
                  <a:schemeClr val="tx1">
                    <a:lumMod val="75000"/>
                  </a:schemeClr>
                </a:solidFill>
              </a:rPr>
              <a:t>Oportunidades de Mejora</a:t>
            </a:r>
          </a:p>
        </p:txBody>
      </p:sp>
      <p:pic>
        <p:nvPicPr>
          <p:cNvPr id="13" name="Imagen 12">
            <a:extLst>
              <a:ext uri="{FF2B5EF4-FFF2-40B4-BE49-F238E27FC236}">
                <a16:creationId xmlns:a16="http://schemas.microsoft.com/office/drawing/2014/main" id="{F3D1E277-B4E9-0290-40CF-F6B5ABC1DA3D}"/>
              </a:ext>
            </a:extLst>
          </p:cNvPr>
          <p:cNvPicPr>
            <a:picLocks noChangeAspect="1"/>
          </p:cNvPicPr>
          <p:nvPr/>
        </p:nvPicPr>
        <p:blipFill>
          <a:blip r:embed="rId2"/>
          <a:stretch>
            <a:fillRect/>
          </a:stretch>
        </p:blipFill>
        <p:spPr>
          <a:xfrm>
            <a:off x="6981523" y="4333762"/>
            <a:ext cx="2162477" cy="809738"/>
          </a:xfrm>
          <a:prstGeom prst="rect">
            <a:avLst/>
          </a:prstGeom>
        </p:spPr>
      </p:pic>
    </p:spTree>
    <p:extLst>
      <p:ext uri="{BB962C8B-B14F-4D97-AF65-F5344CB8AC3E}">
        <p14:creationId xmlns:p14="http://schemas.microsoft.com/office/powerpoint/2010/main" val="3283526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1941A0D-1EFE-3FA5-0715-2DCE5F196CFC}"/>
              </a:ext>
            </a:extLst>
          </p:cNvPr>
          <p:cNvSpPr txBox="1"/>
          <p:nvPr/>
        </p:nvSpPr>
        <p:spPr>
          <a:xfrm>
            <a:off x="214746" y="1595929"/>
            <a:ext cx="8929254" cy="2295821"/>
          </a:xfrm>
          <a:prstGeom prst="rect">
            <a:avLst/>
          </a:prstGeom>
          <a:noFill/>
        </p:spPr>
        <p:txBody>
          <a:bodyPr wrap="square">
            <a:spAutoFit/>
          </a:bodyPr>
          <a:lstStyle/>
          <a:p>
            <a:pPr marL="914400" lvl="1" indent="-457200" algn="just">
              <a:lnSpc>
                <a:spcPct val="115000"/>
              </a:lnSpc>
              <a:spcAft>
                <a:spcPts val="800"/>
              </a:spcAft>
              <a:buClr>
                <a:schemeClr val="tx1">
                  <a:lumMod val="75000"/>
                </a:schemeClr>
              </a:buClr>
              <a:buSzPct val="40000"/>
              <a:buFont typeface="Wingdings" panose="05000000000000000000" pitchFamily="2" charset="2"/>
              <a:buChar char="q"/>
              <a:tabLst>
                <a:tab pos="914400" algn="l"/>
              </a:tabLst>
            </a:pPr>
            <a:r>
              <a:rPr lang="es-CR" sz="2700" kern="100" dirty="0">
                <a:solidFill>
                  <a:schemeClr val="tx1">
                    <a:lumMod val="75000"/>
                  </a:schemeClr>
                </a:solidFill>
                <a:effectLst>
                  <a:outerShdw blurRad="38100" dist="38100" dir="2700000" algn="tl">
                    <a:srgbClr val="000000">
                      <a:alpha val="43137"/>
                    </a:srgbClr>
                  </a:outerShdw>
                </a:effectLst>
                <a:latin typeface="Visby CF" pitchFamily="50" charset="0"/>
                <a:ea typeface="Aptos" panose="020B0004020202020204" pitchFamily="34" charset="0"/>
                <a:cs typeface="Times New Roman" panose="02020603050405020304" pitchFamily="18" charset="0"/>
              </a:rPr>
              <a:t>Actualización del inventario de trámites.</a:t>
            </a:r>
          </a:p>
          <a:p>
            <a:pPr marL="914400" lvl="1" indent="-457200" algn="just">
              <a:lnSpc>
                <a:spcPct val="115000"/>
              </a:lnSpc>
              <a:spcAft>
                <a:spcPts val="800"/>
              </a:spcAft>
              <a:buClr>
                <a:schemeClr val="tx1">
                  <a:lumMod val="75000"/>
                </a:schemeClr>
              </a:buClr>
              <a:buSzPct val="40000"/>
              <a:buFont typeface="Wingdings" panose="05000000000000000000" pitchFamily="2" charset="2"/>
              <a:buChar char="q"/>
              <a:tabLst>
                <a:tab pos="914400" algn="l"/>
              </a:tabLst>
            </a:pPr>
            <a:r>
              <a:rPr lang="es-CR" sz="2700" kern="100" dirty="0">
                <a:solidFill>
                  <a:schemeClr val="tx1">
                    <a:lumMod val="75000"/>
                  </a:schemeClr>
                </a:solidFill>
                <a:effectLst>
                  <a:outerShdw blurRad="38100" dist="38100" dir="2700000" algn="tl">
                    <a:srgbClr val="000000">
                      <a:alpha val="43137"/>
                    </a:srgbClr>
                  </a:outerShdw>
                </a:effectLst>
                <a:latin typeface="Visby CF" pitchFamily="50" charset="0"/>
                <a:ea typeface="Aptos" panose="020B0004020202020204" pitchFamily="34" charset="0"/>
                <a:cs typeface="Times New Roman" panose="02020603050405020304" pitchFamily="18" charset="0"/>
              </a:rPr>
              <a:t>Capacitación del personal.</a:t>
            </a:r>
          </a:p>
          <a:p>
            <a:pPr marL="914400" lvl="1" indent="-457200" algn="just">
              <a:lnSpc>
                <a:spcPct val="115000"/>
              </a:lnSpc>
              <a:spcAft>
                <a:spcPts val="800"/>
              </a:spcAft>
              <a:buClr>
                <a:schemeClr val="tx1">
                  <a:lumMod val="75000"/>
                </a:schemeClr>
              </a:buClr>
              <a:buSzPct val="40000"/>
              <a:buFont typeface="Wingdings" panose="05000000000000000000" pitchFamily="2" charset="2"/>
              <a:buChar char="q"/>
              <a:tabLst>
                <a:tab pos="914400" algn="l"/>
              </a:tabLst>
            </a:pPr>
            <a:r>
              <a:rPr lang="es-CR" sz="2700" kern="100" dirty="0">
                <a:solidFill>
                  <a:schemeClr val="tx1">
                    <a:lumMod val="75000"/>
                  </a:schemeClr>
                </a:solidFill>
                <a:effectLst>
                  <a:outerShdw blurRad="38100" dist="38100" dir="2700000" algn="tl">
                    <a:srgbClr val="000000">
                      <a:alpha val="43137"/>
                    </a:srgbClr>
                  </a:outerShdw>
                </a:effectLst>
                <a:latin typeface="Visby CF" pitchFamily="50" charset="0"/>
                <a:ea typeface="Aptos" panose="020B0004020202020204" pitchFamily="34" charset="0"/>
                <a:cs typeface="Times New Roman" panose="02020603050405020304" pitchFamily="18" charset="0"/>
              </a:rPr>
              <a:t>Evaluación de impacto regulatorio.</a:t>
            </a:r>
          </a:p>
          <a:p>
            <a:pPr marL="914400" lvl="1" indent="-457200" algn="just">
              <a:lnSpc>
                <a:spcPct val="115000"/>
              </a:lnSpc>
              <a:spcAft>
                <a:spcPts val="800"/>
              </a:spcAft>
              <a:buSzPct val="40000"/>
              <a:buFont typeface="Wingdings" panose="05000000000000000000" pitchFamily="2" charset="2"/>
              <a:buChar char="q"/>
              <a:tabLst>
                <a:tab pos="914400" algn="l"/>
              </a:tabLst>
            </a:pPr>
            <a:r>
              <a:rPr lang="es-CR" sz="2700" kern="100" dirty="0">
                <a:solidFill>
                  <a:schemeClr val="tx1">
                    <a:lumMod val="75000"/>
                  </a:schemeClr>
                </a:solidFill>
                <a:effectLst>
                  <a:outerShdw blurRad="38100" dist="38100" dir="2700000" algn="tl">
                    <a:srgbClr val="000000">
                      <a:alpha val="43137"/>
                    </a:srgbClr>
                  </a:outerShdw>
                </a:effectLst>
                <a:latin typeface="Visby CF" pitchFamily="50" charset="0"/>
                <a:ea typeface="Aptos" panose="020B0004020202020204" pitchFamily="34" charset="0"/>
                <a:cs typeface="Times New Roman" panose="02020603050405020304" pitchFamily="18" charset="0"/>
              </a:rPr>
              <a:t>Promover la digitalización de trámites y servicios.</a:t>
            </a:r>
          </a:p>
        </p:txBody>
      </p:sp>
      <p:sp>
        <p:nvSpPr>
          <p:cNvPr id="6" name="CuadroTexto 5">
            <a:extLst>
              <a:ext uri="{FF2B5EF4-FFF2-40B4-BE49-F238E27FC236}">
                <a16:creationId xmlns:a16="http://schemas.microsoft.com/office/drawing/2014/main" id="{6CACC482-0881-875F-DF13-818E93AAA70E}"/>
              </a:ext>
            </a:extLst>
          </p:cNvPr>
          <p:cNvSpPr txBox="1"/>
          <p:nvPr/>
        </p:nvSpPr>
        <p:spPr>
          <a:xfrm>
            <a:off x="1246909" y="367146"/>
            <a:ext cx="6497781" cy="777136"/>
          </a:xfrm>
          <a:prstGeom prst="rect">
            <a:avLst/>
          </a:prstGeom>
          <a:noFill/>
        </p:spPr>
        <p:txBody>
          <a:bodyPr wrap="square">
            <a:spAutoFit/>
          </a:bodyPr>
          <a:lstStyle/>
          <a:p>
            <a:pPr lvl="0">
              <a:lnSpc>
                <a:spcPct val="115000"/>
              </a:lnSpc>
              <a:spcAft>
                <a:spcPts val="800"/>
              </a:spcAft>
              <a:tabLst>
                <a:tab pos="457200" algn="l"/>
              </a:tabLst>
            </a:pPr>
            <a:r>
              <a:rPr lang="es-CR" sz="4000" b="1" kern="100" dirty="0">
                <a:solidFill>
                  <a:schemeClr val="tx1">
                    <a:lumMod val="75000"/>
                  </a:schemeClr>
                </a:solidFill>
                <a:effectLst>
                  <a:outerShdw blurRad="38100" dist="38100" dir="2700000" algn="tl">
                    <a:srgbClr val="000000">
                      <a:alpha val="43137"/>
                    </a:srgbClr>
                  </a:outerShdw>
                </a:effectLst>
                <a:latin typeface="Visby CF Bold" pitchFamily="50" charset="0"/>
                <a:ea typeface="Aptos" panose="020B0004020202020204" pitchFamily="34" charset="0"/>
                <a:cs typeface="Times New Roman" panose="02020603050405020304" pitchFamily="18" charset="0"/>
              </a:rPr>
              <a:t>Plan de Acción Propuesto</a:t>
            </a:r>
            <a:r>
              <a:rPr lang="es-CR" sz="4000" kern="100" dirty="0">
                <a:solidFill>
                  <a:schemeClr val="tx1">
                    <a:lumMod val="75000"/>
                  </a:schemeClr>
                </a:solidFill>
                <a:effectLst>
                  <a:outerShdw blurRad="38100" dist="38100" dir="2700000" algn="tl">
                    <a:srgbClr val="000000">
                      <a:alpha val="43137"/>
                    </a:srgbClr>
                  </a:outerShdw>
                </a:effectLst>
                <a:latin typeface="Visby CF Bold" pitchFamily="50" charset="0"/>
                <a:ea typeface="Aptos" panose="020B0004020202020204" pitchFamily="34" charset="0"/>
                <a:cs typeface="Times New Roman" panose="02020603050405020304" pitchFamily="18" charset="0"/>
              </a:rPr>
              <a:t>:</a:t>
            </a:r>
          </a:p>
        </p:txBody>
      </p:sp>
    </p:spTree>
    <p:extLst>
      <p:ext uri="{BB962C8B-B14F-4D97-AF65-F5344CB8AC3E}">
        <p14:creationId xmlns:p14="http://schemas.microsoft.com/office/powerpoint/2010/main" val="1278543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C20D4B6-8150-F3CE-33FE-289072E66A69}"/>
              </a:ext>
            </a:extLst>
          </p:cNvPr>
          <p:cNvSpPr>
            <a:spLocks noGrp="1"/>
          </p:cNvSpPr>
          <p:nvPr>
            <p:ph type="title"/>
          </p:nvPr>
        </p:nvSpPr>
        <p:spPr>
          <a:xfrm>
            <a:off x="457200" y="-48493"/>
            <a:ext cx="8229600" cy="724911"/>
          </a:xfrm>
        </p:spPr>
        <p:txBody>
          <a:bodyPr>
            <a:normAutofit fontScale="90000"/>
          </a:bodyPr>
          <a:lstStyle/>
          <a:p>
            <a:r>
              <a:rPr sz="4000" dirty="0">
                <a:solidFill>
                  <a:schemeClr val="accent2"/>
                </a:solidFill>
                <a:latin typeface="Visby CF Bold" pitchFamily="50" charset="0"/>
              </a:rPr>
              <a:t>Plan de </a:t>
            </a:r>
            <a:r>
              <a:rPr sz="4000" dirty="0" err="1">
                <a:solidFill>
                  <a:schemeClr val="accent2"/>
                </a:solidFill>
                <a:latin typeface="Visby CF Bold" pitchFamily="50" charset="0"/>
              </a:rPr>
              <a:t>Acción</a:t>
            </a:r>
            <a:r>
              <a:rPr sz="4000" dirty="0">
                <a:solidFill>
                  <a:schemeClr val="accent2"/>
                </a:solidFill>
                <a:latin typeface="Visby CF Bold" pitchFamily="50" charset="0"/>
              </a:rPr>
              <a:t> </a:t>
            </a:r>
            <a:r>
              <a:rPr sz="4000" dirty="0" err="1">
                <a:solidFill>
                  <a:schemeClr val="accent2"/>
                </a:solidFill>
                <a:latin typeface="Visby CF Bold" pitchFamily="50" charset="0"/>
              </a:rPr>
              <a:t>Propuesto</a:t>
            </a:r>
            <a:endParaRPr sz="4000" dirty="0">
              <a:solidFill>
                <a:schemeClr val="accent2"/>
              </a:solidFill>
              <a:latin typeface="Visby CF Bold" pitchFamily="50" charset="0"/>
            </a:endParaRPr>
          </a:p>
        </p:txBody>
      </p:sp>
      <p:graphicFrame>
        <p:nvGraphicFramePr>
          <p:cNvPr id="4" name="Tabla 3">
            <a:extLst>
              <a:ext uri="{FF2B5EF4-FFF2-40B4-BE49-F238E27FC236}">
                <a16:creationId xmlns:a16="http://schemas.microsoft.com/office/drawing/2014/main" id="{E4E92B3A-E000-07DC-25EB-0C3DD19A9FBA}"/>
              </a:ext>
            </a:extLst>
          </p:cNvPr>
          <p:cNvGraphicFramePr>
            <a:graphicFrameLocks noGrp="1"/>
          </p:cNvGraphicFramePr>
          <p:nvPr>
            <p:extLst>
              <p:ext uri="{D42A27DB-BD31-4B8C-83A1-F6EECF244321}">
                <p14:modId xmlns:p14="http://schemas.microsoft.com/office/powerpoint/2010/main" val="441262459"/>
              </p:ext>
            </p:extLst>
          </p:nvPr>
        </p:nvGraphicFramePr>
        <p:xfrm>
          <a:off x="346363" y="489383"/>
          <a:ext cx="8596744" cy="3992118"/>
        </p:xfrm>
        <a:graphic>
          <a:graphicData uri="http://schemas.openxmlformats.org/drawingml/2006/table">
            <a:tbl>
              <a:tblPr firstRow="1" firstCol="1" bandRow="1">
                <a:tableStyleId>{5C22544A-7EE6-4342-B048-85BDC9FD1C3A}</a:tableStyleId>
              </a:tblPr>
              <a:tblGrid>
                <a:gridCol w="2050472">
                  <a:extLst>
                    <a:ext uri="{9D8B030D-6E8A-4147-A177-3AD203B41FA5}">
                      <a16:colId xmlns:a16="http://schemas.microsoft.com/office/drawing/2014/main" val="207373174"/>
                    </a:ext>
                  </a:extLst>
                </a:gridCol>
                <a:gridCol w="2182091">
                  <a:extLst>
                    <a:ext uri="{9D8B030D-6E8A-4147-A177-3AD203B41FA5}">
                      <a16:colId xmlns:a16="http://schemas.microsoft.com/office/drawing/2014/main" val="1451137208"/>
                    </a:ext>
                  </a:extLst>
                </a:gridCol>
                <a:gridCol w="1766721">
                  <a:extLst>
                    <a:ext uri="{9D8B030D-6E8A-4147-A177-3AD203B41FA5}">
                      <a16:colId xmlns:a16="http://schemas.microsoft.com/office/drawing/2014/main" val="4000822377"/>
                    </a:ext>
                  </a:extLst>
                </a:gridCol>
                <a:gridCol w="2597460">
                  <a:extLst>
                    <a:ext uri="{9D8B030D-6E8A-4147-A177-3AD203B41FA5}">
                      <a16:colId xmlns:a16="http://schemas.microsoft.com/office/drawing/2014/main" val="3498249762"/>
                    </a:ext>
                  </a:extLst>
                </a:gridCol>
              </a:tblGrid>
              <a:tr h="426396">
                <a:tc>
                  <a:txBody>
                    <a:bodyPr/>
                    <a:lstStyle/>
                    <a:p>
                      <a:pPr>
                        <a:lnSpc>
                          <a:spcPct val="115000"/>
                        </a:lnSpc>
                        <a:spcAft>
                          <a:spcPts val="800"/>
                        </a:spcAft>
                        <a:buNone/>
                      </a:pPr>
                      <a:r>
                        <a:rPr lang="es-CR" sz="1500" kern="100" dirty="0">
                          <a:effectLst/>
                          <a:latin typeface="Visby CF" pitchFamily="50" charset="0"/>
                        </a:rPr>
                        <a:t>Línea Estratégica</a:t>
                      </a:r>
                      <a:endParaRPr lang="es-CR" sz="1500" kern="100" dirty="0">
                        <a:effectLst/>
                        <a:latin typeface="Visby CF" pitchFamily="50" charset="0"/>
                        <a:ea typeface="Aptos" panose="020B0004020202020204" pitchFamily="34" charset="0"/>
                        <a:cs typeface="Times New Roman" panose="02020603050405020304" pitchFamily="18" charset="0"/>
                      </a:endParaRPr>
                    </a:p>
                  </a:txBody>
                  <a:tcPr marL="114300" marR="76200" marT="76200" marB="66675"/>
                </a:tc>
                <a:tc>
                  <a:txBody>
                    <a:bodyPr/>
                    <a:lstStyle/>
                    <a:p>
                      <a:pPr>
                        <a:lnSpc>
                          <a:spcPct val="115000"/>
                        </a:lnSpc>
                        <a:spcAft>
                          <a:spcPts val="800"/>
                        </a:spcAft>
                        <a:buNone/>
                      </a:pPr>
                      <a:r>
                        <a:rPr lang="es-CR" sz="1500" kern="100" dirty="0">
                          <a:effectLst/>
                          <a:latin typeface="Visby CF" pitchFamily="50" charset="0"/>
                        </a:rPr>
                        <a:t>Acción</a:t>
                      </a:r>
                      <a:endParaRPr lang="es-CR" sz="1500" kern="100" dirty="0">
                        <a:effectLst/>
                        <a:latin typeface="Visby CF" pitchFamily="50" charset="0"/>
                        <a:ea typeface="Aptos" panose="020B0004020202020204" pitchFamily="34" charset="0"/>
                        <a:cs typeface="Times New Roman" panose="02020603050405020304" pitchFamily="18" charset="0"/>
                      </a:endParaRPr>
                    </a:p>
                  </a:txBody>
                  <a:tcPr marL="114300" marR="76200" marT="76200" marB="66675"/>
                </a:tc>
                <a:tc>
                  <a:txBody>
                    <a:bodyPr/>
                    <a:lstStyle/>
                    <a:p>
                      <a:pPr>
                        <a:lnSpc>
                          <a:spcPct val="115000"/>
                        </a:lnSpc>
                        <a:spcAft>
                          <a:spcPts val="800"/>
                        </a:spcAft>
                        <a:buNone/>
                      </a:pPr>
                      <a:r>
                        <a:rPr lang="es-CR" sz="1500" kern="100">
                          <a:effectLst/>
                          <a:latin typeface="Visby CF" pitchFamily="50" charset="0"/>
                        </a:rPr>
                        <a:t>Responsable</a:t>
                      </a:r>
                      <a:endParaRPr lang="es-CR" sz="1500" kern="100">
                        <a:effectLst/>
                        <a:latin typeface="Visby CF" pitchFamily="50" charset="0"/>
                        <a:ea typeface="Aptos" panose="020B0004020202020204" pitchFamily="34" charset="0"/>
                        <a:cs typeface="Times New Roman" panose="02020603050405020304" pitchFamily="18" charset="0"/>
                      </a:endParaRPr>
                    </a:p>
                  </a:txBody>
                  <a:tcPr marL="114300" marR="76200" marT="76200" marB="66675"/>
                </a:tc>
                <a:tc>
                  <a:txBody>
                    <a:bodyPr/>
                    <a:lstStyle/>
                    <a:p>
                      <a:pPr>
                        <a:lnSpc>
                          <a:spcPct val="115000"/>
                        </a:lnSpc>
                        <a:spcAft>
                          <a:spcPts val="800"/>
                        </a:spcAft>
                        <a:buNone/>
                      </a:pPr>
                      <a:r>
                        <a:rPr lang="es-CR" sz="1500" kern="100">
                          <a:effectLst/>
                          <a:latin typeface="Visby CF" pitchFamily="50" charset="0"/>
                        </a:rPr>
                        <a:t>Plazo</a:t>
                      </a:r>
                      <a:endParaRPr lang="es-CR" sz="1500" kern="100">
                        <a:effectLst/>
                        <a:latin typeface="Visby CF" pitchFamily="50" charset="0"/>
                        <a:ea typeface="Aptos" panose="020B0004020202020204" pitchFamily="34" charset="0"/>
                        <a:cs typeface="Times New Roman" panose="02020603050405020304" pitchFamily="18" charset="0"/>
                      </a:endParaRPr>
                    </a:p>
                  </a:txBody>
                  <a:tcPr marL="114300" marR="76200" marT="76200" marB="66675"/>
                </a:tc>
                <a:extLst>
                  <a:ext uri="{0D108BD9-81ED-4DB2-BD59-A6C34878D82A}">
                    <a16:rowId xmlns:a16="http://schemas.microsoft.com/office/drawing/2014/main" val="520183926"/>
                  </a:ext>
                </a:extLst>
              </a:tr>
              <a:tr h="715106">
                <a:tc>
                  <a:txBody>
                    <a:bodyPr/>
                    <a:lstStyle/>
                    <a:p>
                      <a:pPr>
                        <a:lnSpc>
                          <a:spcPct val="115000"/>
                        </a:lnSpc>
                        <a:spcAft>
                          <a:spcPts val="800"/>
                        </a:spcAft>
                        <a:buNone/>
                      </a:pPr>
                      <a:r>
                        <a:rPr lang="es-CR" sz="1500" kern="100">
                          <a:effectLst/>
                          <a:latin typeface="Visby CF" pitchFamily="50" charset="0"/>
                        </a:rPr>
                        <a:t>Institucionalidad</a:t>
                      </a:r>
                      <a:endParaRPr lang="es-CR" sz="1500" kern="100">
                        <a:effectLst/>
                        <a:latin typeface="Visby CF" pitchFamily="50" charset="0"/>
                        <a:ea typeface="Aptos" panose="020B0004020202020204" pitchFamily="34" charset="0"/>
                        <a:cs typeface="Times New Roman" panose="02020603050405020304" pitchFamily="18" charset="0"/>
                      </a:endParaRPr>
                    </a:p>
                  </a:txBody>
                  <a:tcPr marL="114300" marR="76200" marT="76200" marB="66675"/>
                </a:tc>
                <a:tc>
                  <a:txBody>
                    <a:bodyPr/>
                    <a:lstStyle/>
                    <a:p>
                      <a:pPr>
                        <a:lnSpc>
                          <a:spcPct val="115000"/>
                        </a:lnSpc>
                        <a:spcAft>
                          <a:spcPts val="800"/>
                        </a:spcAft>
                        <a:buNone/>
                      </a:pPr>
                      <a:r>
                        <a:rPr lang="es-CR" sz="1500" kern="100" dirty="0">
                          <a:effectLst/>
                          <a:latin typeface="Visby CF" pitchFamily="50" charset="0"/>
                        </a:rPr>
                        <a:t>Capacitación Ley 8220</a:t>
                      </a:r>
                      <a:endParaRPr lang="es-CR" sz="1500" kern="100" dirty="0">
                        <a:effectLst/>
                        <a:latin typeface="Visby CF" pitchFamily="50" charset="0"/>
                        <a:ea typeface="Aptos" panose="020B0004020202020204" pitchFamily="34" charset="0"/>
                        <a:cs typeface="Times New Roman" panose="02020603050405020304" pitchFamily="18" charset="0"/>
                      </a:endParaRPr>
                    </a:p>
                  </a:txBody>
                  <a:tcPr marL="114300" marR="76200" marT="76200" marB="66675"/>
                </a:tc>
                <a:tc>
                  <a:txBody>
                    <a:bodyPr/>
                    <a:lstStyle/>
                    <a:p>
                      <a:pPr>
                        <a:lnSpc>
                          <a:spcPct val="115000"/>
                        </a:lnSpc>
                        <a:spcAft>
                          <a:spcPts val="800"/>
                        </a:spcAft>
                        <a:buNone/>
                      </a:pPr>
                      <a:r>
                        <a:rPr lang="es-CR" sz="1500" kern="100" dirty="0">
                          <a:effectLst/>
                          <a:latin typeface="Visby CF" pitchFamily="50" charset="0"/>
                        </a:rPr>
                        <a:t>CMRI / OST</a:t>
                      </a:r>
                      <a:endParaRPr lang="es-CR" sz="1500" kern="100" dirty="0">
                        <a:effectLst/>
                        <a:latin typeface="Visby CF" pitchFamily="50" charset="0"/>
                        <a:ea typeface="Aptos" panose="020B0004020202020204" pitchFamily="34" charset="0"/>
                        <a:cs typeface="Times New Roman" panose="02020603050405020304" pitchFamily="18" charset="0"/>
                      </a:endParaRPr>
                    </a:p>
                  </a:txBody>
                  <a:tcPr marL="114300" marR="76200" marT="76200" marB="66675"/>
                </a:tc>
                <a:tc>
                  <a:txBody>
                    <a:bodyPr/>
                    <a:lstStyle/>
                    <a:p>
                      <a:pPr>
                        <a:lnSpc>
                          <a:spcPct val="115000"/>
                        </a:lnSpc>
                        <a:spcAft>
                          <a:spcPts val="800"/>
                        </a:spcAft>
                        <a:buNone/>
                      </a:pPr>
                      <a:r>
                        <a:rPr lang="es-CR" sz="1500" kern="100" dirty="0">
                          <a:effectLst/>
                          <a:latin typeface="Visby CF" pitchFamily="50" charset="0"/>
                        </a:rPr>
                        <a:t>segundo trimestre 2026</a:t>
                      </a:r>
                    </a:p>
                  </a:txBody>
                  <a:tcPr marL="114300" marR="76200" marT="76200" marB="66675"/>
                </a:tc>
                <a:extLst>
                  <a:ext uri="{0D108BD9-81ED-4DB2-BD59-A6C34878D82A}">
                    <a16:rowId xmlns:a16="http://schemas.microsoft.com/office/drawing/2014/main" val="4239065040"/>
                  </a:ext>
                </a:extLst>
              </a:tr>
              <a:tr h="1003815">
                <a:tc>
                  <a:txBody>
                    <a:bodyPr/>
                    <a:lstStyle/>
                    <a:p>
                      <a:pPr>
                        <a:lnSpc>
                          <a:spcPct val="115000"/>
                        </a:lnSpc>
                        <a:spcAft>
                          <a:spcPts val="800"/>
                        </a:spcAft>
                        <a:buNone/>
                      </a:pPr>
                      <a:r>
                        <a:rPr lang="es-CR" sz="1500" kern="100">
                          <a:effectLst/>
                          <a:latin typeface="Visby CF" pitchFamily="50" charset="0"/>
                        </a:rPr>
                        <a:t>Digitalización</a:t>
                      </a:r>
                      <a:endParaRPr lang="es-CR" sz="1500" kern="100">
                        <a:effectLst/>
                        <a:latin typeface="Visby CF" pitchFamily="50" charset="0"/>
                        <a:ea typeface="Aptos" panose="020B0004020202020204" pitchFamily="34" charset="0"/>
                        <a:cs typeface="Times New Roman" panose="02020603050405020304" pitchFamily="18" charset="0"/>
                      </a:endParaRPr>
                    </a:p>
                  </a:txBody>
                  <a:tcPr marL="114300" marR="76200" marT="76200" marB="66675"/>
                </a:tc>
                <a:tc>
                  <a:txBody>
                    <a:bodyPr/>
                    <a:lstStyle/>
                    <a:p>
                      <a:pPr>
                        <a:lnSpc>
                          <a:spcPct val="115000"/>
                        </a:lnSpc>
                        <a:spcAft>
                          <a:spcPts val="800"/>
                        </a:spcAft>
                        <a:buNone/>
                      </a:pPr>
                      <a:r>
                        <a:rPr lang="es-CR" sz="1500" kern="100" dirty="0">
                          <a:effectLst/>
                          <a:latin typeface="Visby CF" pitchFamily="50" charset="0"/>
                        </a:rPr>
                        <a:t>Enlace al Sistema de Trámites de Costa Rica (STCR).</a:t>
                      </a:r>
                      <a:endParaRPr lang="es-CR" sz="1500" kern="100" dirty="0">
                        <a:effectLst/>
                        <a:latin typeface="Visby CF" pitchFamily="50" charset="0"/>
                        <a:ea typeface="Aptos" panose="020B0004020202020204" pitchFamily="34" charset="0"/>
                        <a:cs typeface="Times New Roman" panose="02020603050405020304" pitchFamily="18" charset="0"/>
                      </a:endParaRPr>
                    </a:p>
                  </a:txBody>
                  <a:tcPr marL="114300" marR="76200" marT="76200" marB="66675"/>
                </a:tc>
                <a:tc>
                  <a:txBody>
                    <a:bodyPr/>
                    <a:lstStyle/>
                    <a:p>
                      <a:pPr>
                        <a:lnSpc>
                          <a:spcPct val="115000"/>
                        </a:lnSpc>
                        <a:spcAft>
                          <a:spcPts val="800"/>
                        </a:spcAft>
                        <a:buNone/>
                      </a:pPr>
                      <a:r>
                        <a:rPr lang="es-CR" sz="1500" kern="100" dirty="0">
                          <a:effectLst/>
                          <a:latin typeface="Visby CF" pitchFamily="50" charset="0"/>
                        </a:rPr>
                        <a:t>TI / Comunicación</a:t>
                      </a:r>
                      <a:endParaRPr lang="es-CR" sz="1500" kern="100" dirty="0">
                        <a:effectLst/>
                        <a:latin typeface="Visby CF" pitchFamily="50" charset="0"/>
                        <a:ea typeface="Aptos" panose="020B0004020202020204" pitchFamily="34" charset="0"/>
                        <a:cs typeface="Times New Roman" panose="02020603050405020304" pitchFamily="18" charset="0"/>
                      </a:endParaRPr>
                    </a:p>
                  </a:txBody>
                  <a:tcPr marL="114300" marR="76200" marT="76200" marB="66675"/>
                </a:tc>
                <a:tc>
                  <a:txBody>
                    <a:bodyPr/>
                    <a:lstStyle/>
                    <a:p>
                      <a:pPr>
                        <a:lnSpc>
                          <a:spcPct val="115000"/>
                        </a:lnSpc>
                        <a:spcAft>
                          <a:spcPts val="800"/>
                        </a:spcAft>
                        <a:buNone/>
                      </a:pPr>
                      <a:r>
                        <a:rPr lang="es-CR" sz="1500" kern="100" dirty="0">
                          <a:effectLst/>
                          <a:latin typeface="Visby CF" pitchFamily="50" charset="0"/>
                        </a:rPr>
                        <a:t>primer </a:t>
                      </a:r>
                      <a:r>
                        <a:rPr lang="es-CR" sz="1500" kern="100">
                          <a:effectLst/>
                          <a:latin typeface="Visby CF" pitchFamily="50" charset="0"/>
                        </a:rPr>
                        <a:t>trimestre 2026</a:t>
                      </a:r>
                      <a:endParaRPr lang="es-CR" sz="1500" kern="100" dirty="0">
                        <a:effectLst/>
                        <a:latin typeface="Visby CF" pitchFamily="50" charset="0"/>
                        <a:ea typeface="Aptos" panose="020B0004020202020204" pitchFamily="34" charset="0"/>
                        <a:cs typeface="Times New Roman" panose="02020603050405020304" pitchFamily="18" charset="0"/>
                      </a:endParaRPr>
                    </a:p>
                  </a:txBody>
                  <a:tcPr marL="114300" marR="76200" marT="76200" marB="66675"/>
                </a:tc>
                <a:extLst>
                  <a:ext uri="{0D108BD9-81ED-4DB2-BD59-A6C34878D82A}">
                    <a16:rowId xmlns:a16="http://schemas.microsoft.com/office/drawing/2014/main" val="904384409"/>
                  </a:ext>
                </a:extLst>
              </a:tr>
              <a:tr h="715106">
                <a:tc>
                  <a:txBody>
                    <a:bodyPr/>
                    <a:lstStyle/>
                    <a:p>
                      <a:pPr>
                        <a:lnSpc>
                          <a:spcPct val="115000"/>
                        </a:lnSpc>
                        <a:spcAft>
                          <a:spcPts val="800"/>
                        </a:spcAft>
                        <a:buNone/>
                      </a:pPr>
                      <a:r>
                        <a:rPr lang="es-CR" sz="1500" kern="100">
                          <a:effectLst/>
                          <a:latin typeface="Visby CF" pitchFamily="50" charset="0"/>
                        </a:rPr>
                        <a:t>Transparencia</a:t>
                      </a:r>
                      <a:endParaRPr lang="es-CR" sz="1500" kern="100">
                        <a:effectLst/>
                        <a:latin typeface="Visby CF" pitchFamily="50" charset="0"/>
                        <a:ea typeface="Aptos" panose="020B0004020202020204" pitchFamily="34" charset="0"/>
                        <a:cs typeface="Times New Roman" panose="02020603050405020304" pitchFamily="18" charset="0"/>
                      </a:endParaRPr>
                    </a:p>
                  </a:txBody>
                  <a:tcPr marL="114300" marR="76200" marT="76200" marB="66675"/>
                </a:tc>
                <a:tc>
                  <a:txBody>
                    <a:bodyPr/>
                    <a:lstStyle/>
                    <a:p>
                      <a:pPr>
                        <a:lnSpc>
                          <a:spcPct val="115000"/>
                        </a:lnSpc>
                        <a:spcAft>
                          <a:spcPts val="800"/>
                        </a:spcAft>
                        <a:buNone/>
                      </a:pPr>
                      <a:r>
                        <a:rPr lang="es-CR" sz="1500" kern="100" dirty="0">
                          <a:effectLst/>
                          <a:latin typeface="Visby CF" pitchFamily="50" charset="0"/>
                        </a:rPr>
                        <a:t>Publicar inventario</a:t>
                      </a:r>
                      <a:endParaRPr lang="es-CR" sz="1500" kern="100" dirty="0">
                        <a:effectLst/>
                        <a:latin typeface="Visby CF" pitchFamily="50" charset="0"/>
                        <a:ea typeface="Aptos" panose="020B0004020202020204" pitchFamily="34" charset="0"/>
                        <a:cs typeface="Times New Roman" panose="02020603050405020304" pitchFamily="18" charset="0"/>
                      </a:endParaRPr>
                    </a:p>
                  </a:txBody>
                  <a:tcPr marL="114300" marR="76200" marT="76200" marB="66675"/>
                </a:tc>
                <a:tc>
                  <a:txBody>
                    <a:bodyPr/>
                    <a:lstStyle/>
                    <a:p>
                      <a:pPr>
                        <a:lnSpc>
                          <a:spcPct val="115000"/>
                        </a:lnSpc>
                        <a:spcAft>
                          <a:spcPts val="800"/>
                        </a:spcAft>
                        <a:buNone/>
                      </a:pPr>
                      <a:r>
                        <a:rPr lang="es-CR" sz="1500" kern="100" dirty="0">
                          <a:effectLst/>
                          <a:latin typeface="Visby CF" pitchFamily="50" charset="0"/>
                        </a:rPr>
                        <a:t>Asuntos Jurídico / CMRI</a:t>
                      </a:r>
                      <a:endParaRPr lang="es-CR" sz="1500" kern="100" dirty="0">
                        <a:effectLst/>
                        <a:latin typeface="Visby CF" pitchFamily="50" charset="0"/>
                        <a:ea typeface="Aptos" panose="020B0004020202020204" pitchFamily="34" charset="0"/>
                        <a:cs typeface="Times New Roman" panose="02020603050405020304" pitchFamily="18" charset="0"/>
                      </a:endParaRPr>
                    </a:p>
                  </a:txBody>
                  <a:tcPr marL="114300" marR="76200" marT="76200" marB="66675"/>
                </a:tc>
                <a:tc>
                  <a:txBody>
                    <a:bodyPr/>
                    <a:lstStyle/>
                    <a:p>
                      <a:pPr>
                        <a:lnSpc>
                          <a:spcPct val="115000"/>
                        </a:lnSpc>
                        <a:spcAft>
                          <a:spcPts val="800"/>
                        </a:spcAft>
                        <a:buNone/>
                      </a:pPr>
                      <a:r>
                        <a:rPr lang="es-CR" sz="1500" kern="100" dirty="0">
                          <a:effectLst/>
                          <a:latin typeface="Visby CF" pitchFamily="50" charset="0"/>
                        </a:rPr>
                        <a:t>Tercer trimestre 2026</a:t>
                      </a:r>
                      <a:endParaRPr lang="es-CR" sz="1500" kern="100" dirty="0">
                        <a:effectLst/>
                        <a:latin typeface="Visby CF" pitchFamily="50" charset="0"/>
                        <a:ea typeface="Aptos" panose="020B0004020202020204" pitchFamily="34" charset="0"/>
                        <a:cs typeface="Times New Roman" panose="02020603050405020304" pitchFamily="18" charset="0"/>
                      </a:endParaRPr>
                    </a:p>
                  </a:txBody>
                  <a:tcPr marL="114300" marR="76200" marT="76200" marB="66675"/>
                </a:tc>
                <a:extLst>
                  <a:ext uri="{0D108BD9-81ED-4DB2-BD59-A6C34878D82A}">
                    <a16:rowId xmlns:a16="http://schemas.microsoft.com/office/drawing/2014/main" val="1905949760"/>
                  </a:ext>
                </a:extLst>
              </a:tr>
              <a:tr h="715106">
                <a:tc>
                  <a:txBody>
                    <a:bodyPr/>
                    <a:lstStyle/>
                    <a:p>
                      <a:pPr>
                        <a:lnSpc>
                          <a:spcPct val="115000"/>
                        </a:lnSpc>
                        <a:spcAft>
                          <a:spcPts val="800"/>
                        </a:spcAft>
                        <a:buNone/>
                      </a:pPr>
                      <a:r>
                        <a:rPr lang="es-CR" sz="1500" kern="100">
                          <a:effectLst/>
                          <a:latin typeface="Visby CF" pitchFamily="50" charset="0"/>
                        </a:rPr>
                        <a:t>Participación</a:t>
                      </a:r>
                      <a:endParaRPr lang="es-CR" sz="1500" kern="100">
                        <a:effectLst/>
                        <a:latin typeface="Visby CF" pitchFamily="50" charset="0"/>
                        <a:ea typeface="Aptos" panose="020B0004020202020204" pitchFamily="34" charset="0"/>
                        <a:cs typeface="Times New Roman" panose="02020603050405020304" pitchFamily="18" charset="0"/>
                      </a:endParaRPr>
                    </a:p>
                  </a:txBody>
                  <a:tcPr marL="114300" marR="76200" marT="76200" marB="66675"/>
                </a:tc>
                <a:tc>
                  <a:txBody>
                    <a:bodyPr/>
                    <a:lstStyle/>
                    <a:p>
                      <a:pPr>
                        <a:lnSpc>
                          <a:spcPct val="115000"/>
                        </a:lnSpc>
                        <a:spcAft>
                          <a:spcPts val="800"/>
                        </a:spcAft>
                        <a:buNone/>
                      </a:pPr>
                      <a:r>
                        <a:rPr lang="es-CR" sz="1500" kern="100">
                          <a:effectLst/>
                          <a:latin typeface="Visby CF" pitchFamily="50" charset="0"/>
                        </a:rPr>
                        <a:t>Protocolo de consulta</a:t>
                      </a:r>
                      <a:endParaRPr lang="es-CR" sz="1500" kern="100">
                        <a:effectLst/>
                        <a:latin typeface="Visby CF" pitchFamily="50" charset="0"/>
                        <a:ea typeface="Aptos" panose="020B0004020202020204" pitchFamily="34" charset="0"/>
                        <a:cs typeface="Times New Roman" panose="02020603050405020304" pitchFamily="18" charset="0"/>
                      </a:endParaRPr>
                    </a:p>
                  </a:txBody>
                  <a:tcPr marL="114300" marR="76200" marT="76200" marB="66675"/>
                </a:tc>
                <a:tc>
                  <a:txBody>
                    <a:bodyPr/>
                    <a:lstStyle/>
                    <a:p>
                      <a:pPr>
                        <a:lnSpc>
                          <a:spcPct val="115000"/>
                        </a:lnSpc>
                        <a:spcAft>
                          <a:spcPts val="800"/>
                        </a:spcAft>
                        <a:buNone/>
                      </a:pPr>
                      <a:r>
                        <a:rPr lang="es-CR" sz="1500" kern="100">
                          <a:effectLst/>
                          <a:latin typeface="Visby CF" pitchFamily="50" charset="0"/>
                        </a:rPr>
                        <a:t>CMRI</a:t>
                      </a:r>
                      <a:endParaRPr lang="es-CR" sz="1500" kern="100">
                        <a:effectLst/>
                        <a:latin typeface="Visby CF" pitchFamily="50" charset="0"/>
                        <a:ea typeface="Aptos" panose="020B0004020202020204" pitchFamily="34" charset="0"/>
                        <a:cs typeface="Times New Roman" panose="02020603050405020304" pitchFamily="18" charset="0"/>
                      </a:endParaRPr>
                    </a:p>
                  </a:txBody>
                  <a:tcPr marL="114300" marR="76200" marT="76200" marB="66675"/>
                </a:tc>
                <a:tc>
                  <a:txBody>
                    <a:bodyPr/>
                    <a:lstStyle/>
                    <a:p>
                      <a:pPr>
                        <a:lnSpc>
                          <a:spcPct val="115000"/>
                        </a:lnSpc>
                        <a:spcAft>
                          <a:spcPts val="800"/>
                        </a:spcAft>
                        <a:buNone/>
                      </a:pPr>
                      <a:r>
                        <a:rPr lang="es-CR" sz="1500" kern="100" dirty="0">
                          <a:effectLst/>
                          <a:latin typeface="Visby CF" pitchFamily="50" charset="0"/>
                        </a:rPr>
                        <a:t>Tercer trimestre 2026</a:t>
                      </a:r>
                      <a:endParaRPr lang="es-CR" sz="1500" kern="100" dirty="0">
                        <a:effectLst/>
                        <a:latin typeface="Visby CF" pitchFamily="50" charset="0"/>
                        <a:ea typeface="Aptos" panose="020B0004020202020204" pitchFamily="34" charset="0"/>
                        <a:cs typeface="Times New Roman" panose="02020603050405020304" pitchFamily="18" charset="0"/>
                      </a:endParaRPr>
                    </a:p>
                  </a:txBody>
                  <a:tcPr marL="114300" marR="76200" marT="76200" marB="66675"/>
                </a:tc>
                <a:extLst>
                  <a:ext uri="{0D108BD9-81ED-4DB2-BD59-A6C34878D82A}">
                    <a16:rowId xmlns:a16="http://schemas.microsoft.com/office/drawing/2014/main" val="3969816009"/>
                  </a:ext>
                </a:extLst>
              </a:tr>
              <a:tr h="416589">
                <a:tc>
                  <a:txBody>
                    <a:bodyPr/>
                    <a:lstStyle/>
                    <a:p>
                      <a:pPr>
                        <a:lnSpc>
                          <a:spcPct val="115000"/>
                        </a:lnSpc>
                        <a:spcAft>
                          <a:spcPts val="800"/>
                        </a:spcAft>
                        <a:buNone/>
                      </a:pPr>
                      <a:r>
                        <a:rPr lang="es-CR" sz="1500" kern="100" dirty="0">
                          <a:effectLst/>
                          <a:latin typeface="Visby CF" pitchFamily="50" charset="0"/>
                        </a:rPr>
                        <a:t>Evaluación</a:t>
                      </a:r>
                      <a:endParaRPr lang="es-CR" sz="1500" kern="100" dirty="0">
                        <a:effectLst/>
                        <a:latin typeface="Visby CF" pitchFamily="50" charset="0"/>
                        <a:ea typeface="Aptos" panose="020B0004020202020204" pitchFamily="34" charset="0"/>
                        <a:cs typeface="Times New Roman" panose="02020603050405020304" pitchFamily="18" charset="0"/>
                      </a:endParaRPr>
                    </a:p>
                  </a:txBody>
                  <a:tcPr marL="114300" marR="76200" marT="76200" marB="57150"/>
                </a:tc>
                <a:tc>
                  <a:txBody>
                    <a:bodyPr/>
                    <a:lstStyle/>
                    <a:p>
                      <a:pPr>
                        <a:lnSpc>
                          <a:spcPct val="115000"/>
                        </a:lnSpc>
                        <a:spcAft>
                          <a:spcPts val="800"/>
                        </a:spcAft>
                        <a:buNone/>
                      </a:pPr>
                      <a:r>
                        <a:rPr lang="es-CR" sz="1500" kern="100">
                          <a:effectLst/>
                          <a:latin typeface="Visby CF" pitchFamily="50" charset="0"/>
                        </a:rPr>
                        <a:t>Sistema ex post</a:t>
                      </a:r>
                      <a:endParaRPr lang="es-CR" sz="1500" kern="100">
                        <a:effectLst/>
                        <a:latin typeface="Visby CF" pitchFamily="50" charset="0"/>
                        <a:ea typeface="Aptos" panose="020B0004020202020204" pitchFamily="34" charset="0"/>
                        <a:cs typeface="Times New Roman" panose="02020603050405020304" pitchFamily="18" charset="0"/>
                      </a:endParaRPr>
                    </a:p>
                  </a:txBody>
                  <a:tcPr marL="114300" marR="76200" marT="76200" marB="57150"/>
                </a:tc>
                <a:tc>
                  <a:txBody>
                    <a:bodyPr/>
                    <a:lstStyle/>
                    <a:p>
                      <a:pPr>
                        <a:lnSpc>
                          <a:spcPct val="115000"/>
                        </a:lnSpc>
                        <a:spcAft>
                          <a:spcPts val="800"/>
                        </a:spcAft>
                        <a:buNone/>
                      </a:pPr>
                      <a:r>
                        <a:rPr lang="es-CR" sz="1500" kern="100" dirty="0">
                          <a:effectLst/>
                          <a:latin typeface="Visby CF" pitchFamily="50" charset="0"/>
                        </a:rPr>
                        <a:t>Auditoría (CMRI)</a:t>
                      </a:r>
                      <a:endParaRPr lang="es-CR" sz="1500" kern="100" dirty="0">
                        <a:effectLst/>
                        <a:latin typeface="Visby CF" pitchFamily="50" charset="0"/>
                        <a:ea typeface="Aptos" panose="020B0004020202020204" pitchFamily="34" charset="0"/>
                        <a:cs typeface="Times New Roman" panose="02020603050405020304" pitchFamily="18" charset="0"/>
                      </a:endParaRPr>
                    </a:p>
                  </a:txBody>
                  <a:tcPr marL="114300" marR="76200" marT="76200" marB="57150"/>
                </a:tc>
                <a:tc>
                  <a:txBody>
                    <a:bodyPr/>
                    <a:lstStyle/>
                    <a:p>
                      <a:pPr>
                        <a:lnSpc>
                          <a:spcPct val="115000"/>
                        </a:lnSpc>
                        <a:spcAft>
                          <a:spcPts val="800"/>
                        </a:spcAft>
                        <a:buNone/>
                      </a:pPr>
                      <a:r>
                        <a:rPr lang="es-CR" sz="1500" u="none" kern="100" dirty="0">
                          <a:effectLst/>
                          <a:latin typeface="Visby CF" pitchFamily="50" charset="0"/>
                        </a:rPr>
                        <a:t>Cuarto </a:t>
                      </a:r>
                      <a:r>
                        <a:rPr lang="es-CR" sz="1500" kern="100" dirty="0">
                          <a:effectLst/>
                          <a:latin typeface="Visby CF" pitchFamily="50" charset="0"/>
                        </a:rPr>
                        <a:t>trimestre 2026</a:t>
                      </a:r>
                      <a:endParaRPr lang="es-CR" sz="1500" kern="100" dirty="0">
                        <a:effectLst/>
                        <a:latin typeface="Visby CF" pitchFamily="50" charset="0"/>
                        <a:ea typeface="Aptos" panose="020B0004020202020204" pitchFamily="34" charset="0"/>
                        <a:cs typeface="Times New Roman" panose="02020603050405020304" pitchFamily="18" charset="0"/>
                      </a:endParaRPr>
                    </a:p>
                  </a:txBody>
                  <a:tcPr marL="114300" marR="76200" marT="76200" marB="57150"/>
                </a:tc>
                <a:extLst>
                  <a:ext uri="{0D108BD9-81ED-4DB2-BD59-A6C34878D82A}">
                    <a16:rowId xmlns:a16="http://schemas.microsoft.com/office/drawing/2014/main" val="2233592629"/>
                  </a:ext>
                </a:extLst>
              </a:tr>
            </a:tbl>
          </a:graphicData>
        </a:graphic>
      </p:graphicFrame>
    </p:spTree>
    <p:extLst>
      <p:ext uri="{BB962C8B-B14F-4D97-AF65-F5344CB8AC3E}">
        <p14:creationId xmlns:p14="http://schemas.microsoft.com/office/powerpoint/2010/main" val="2301418106"/>
      </p:ext>
    </p:extLst>
  </p:cSld>
  <p:clrMapOvr>
    <a:masterClrMapping/>
  </p:clrMapOvr>
</p:sld>
</file>

<file path=ppt/theme/theme1.xml><?xml version="1.0" encoding="utf-8"?>
<a:theme xmlns:a="http://schemas.openxmlformats.org/drawingml/2006/main" name="Tema Muni de Escazú">
  <a:themeElements>
    <a:clrScheme name="Simple Light">
      <a:dk1>
        <a:srgbClr val="4912A0"/>
      </a:dk1>
      <a:lt1>
        <a:srgbClr val="FFFFFF"/>
      </a:lt1>
      <a:dk2>
        <a:srgbClr val="595959"/>
      </a:dk2>
      <a:lt2>
        <a:srgbClr val="EEEEEE"/>
      </a:lt2>
      <a:accent1>
        <a:srgbClr val="4EB570"/>
      </a:accent1>
      <a:accent2>
        <a:srgbClr val="212121"/>
      </a:accent2>
      <a:accent3>
        <a:srgbClr val="F5F1E8"/>
      </a:accent3>
      <a:accent4>
        <a:srgbClr val="F4AE00"/>
      </a:accent4>
      <a:accent5>
        <a:srgbClr val="EE692A"/>
      </a:accent5>
      <a:accent6>
        <a:srgbClr val="EB3A25"/>
      </a:accent6>
      <a:hlink>
        <a:srgbClr val="0A7F8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7108</TotalTime>
  <Words>649</Words>
  <Application>Microsoft Office PowerPoint</Application>
  <PresentationFormat>Presentación en pantalla (16:9)</PresentationFormat>
  <Paragraphs>72</Paragraphs>
  <Slides>11</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11</vt:i4>
      </vt:variant>
    </vt:vector>
  </HeadingPairs>
  <TitlesOfParts>
    <vt:vector size="18" baseType="lpstr">
      <vt:lpstr>Arial</vt:lpstr>
      <vt:lpstr>CaviarDreams</vt:lpstr>
      <vt:lpstr>Trebuchet MS</vt:lpstr>
      <vt:lpstr>Visby CF</vt:lpstr>
      <vt:lpstr>Visby CF Bold</vt:lpstr>
      <vt:lpstr>Wingdings</vt:lpstr>
      <vt:lpstr>Tema Muni de Escazú</vt:lpstr>
      <vt:lpstr>Índice de Capacidad Regulatoria Institucional (ICRI) 2024</vt:lpstr>
      <vt:lpstr>¿Qué es el ICRI?</vt:lpstr>
      <vt:lpstr>El ICRI se compone de 31 variables agrupadas en tres dimensiones:  - Institucionalidad (8 variables, máximo 0.275 puntos):  Evalúa la existencia de estructuras como el Oficial de Simplificación de Trámites (OST), comisiones de mejora regulatoria, capacitación interna y mecanismos de control.  - Herramientas (10 variables, máximo 0.375 puntos):  Mide el uso de instrumentos como el Catálogo Nacional de Trámites (CNT), análisis costo-beneficio, consulta pública y participación ciudadana.  - Simplificación Administrativa (13 variables, máximo 0.350 puntos):  Analiza acciones concretas para reducir cargas administrativas, uso de plataformas digitales (SICOP, APC, VUI), y cumplimiento de planes de mejora regulatoria (PMR).</vt:lpstr>
      <vt:lpstr>Este instrumento tiene como objetivo brindar a las entidades del sector público un panorama general sobre el nivel de cumplimiento e implementación de las acciones necesarias para concretar las mejoras solicitadas por la Contraloría General en sus informes de fiscalización, como insumo para la toma de decisiones por las diferentes partes interesadas, con el fin de contribuir en el fortalecimiento de la gestión pública, la rendición de cuentas y la transparencia. </vt:lpstr>
      <vt:lpstr>Presentación de PowerPoint</vt:lpstr>
      <vt:lpstr>Principales Retos</vt:lpstr>
      <vt:lpstr>Presentación de PowerPoint</vt:lpstr>
      <vt:lpstr>Presentación de PowerPoint</vt:lpstr>
      <vt:lpstr>Plan de Acción Propuesto</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Edgar Gerardo Chinchilla Arias</cp:lastModifiedBy>
  <cp:revision>15</cp:revision>
  <dcterms:modified xsi:type="dcterms:W3CDTF">2026-02-26T21:49:18Z</dcterms:modified>
</cp:coreProperties>
</file>